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Lst>
  <p:sldSz cy="5143500" cx="9144000"/>
  <p:notesSz cx="6858000" cy="9144000"/>
  <p:embeddedFontLst>
    <p:embeddedFont>
      <p:font typeface="Roboto"/>
      <p:regular r:id="rId33"/>
      <p:bold r:id="rId34"/>
      <p:italic r:id="rId35"/>
      <p:boldItalic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Roboto-regular.fntdata"/><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Roboto-italic.fntdata"/><Relationship Id="rId12" Type="http://schemas.openxmlformats.org/officeDocument/2006/relationships/slide" Target="slides/slide7.xml"/><Relationship Id="rId34" Type="http://schemas.openxmlformats.org/officeDocument/2006/relationships/font" Target="fonts/Roboto-bold.fntdata"/><Relationship Id="rId15" Type="http://schemas.openxmlformats.org/officeDocument/2006/relationships/slide" Target="slides/slide10.xml"/><Relationship Id="rId14" Type="http://schemas.openxmlformats.org/officeDocument/2006/relationships/slide" Target="slides/slide9.xml"/><Relationship Id="rId36" Type="http://schemas.openxmlformats.org/officeDocument/2006/relationships/font" Target="fonts/Roboto-bold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16187fe465a_0_1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16187fe465a_0_1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It’s easy to feel like nobody understand who we are and what we do because many people DON’T KNOW, putting us on an island.</a:t>
            </a:r>
            <a:endParaRPr/>
          </a:p>
          <a:p>
            <a:pPr indent="0" lvl="0" marL="0" rtl="0" algn="l">
              <a:spcBef>
                <a:spcPts val="0"/>
              </a:spcBef>
              <a:spcAft>
                <a:spcPts val="0"/>
              </a:spcAft>
              <a:buNone/>
            </a:pPr>
            <a:r>
              <a:rPr lang="en"/>
              <a:t>As anyone who has been a teacher knows, sometimes it’s just easier to do it ourselves, and not clean up someone elses work.</a:t>
            </a:r>
            <a:endParaRPr/>
          </a:p>
          <a:p>
            <a:pPr indent="0" lvl="0" marL="0" rtl="0" algn="l">
              <a:spcBef>
                <a:spcPts val="0"/>
              </a:spcBef>
              <a:spcAft>
                <a:spcPts val="0"/>
              </a:spcAft>
              <a:buNone/>
            </a:pPr>
            <a:r>
              <a:rPr lang="en"/>
              <a:t>It is time to reframe your thinking!</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16555ed8279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16555ed8279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 are not on an island alone- yes, there is typically one athletic director per building.  </a:t>
            </a:r>
            <a:endParaRPr/>
          </a:p>
          <a:p>
            <a:pPr indent="0" lvl="0" marL="0" rtl="0" algn="l">
              <a:spcBef>
                <a:spcPts val="0"/>
              </a:spcBef>
              <a:spcAft>
                <a:spcPts val="0"/>
              </a:spcAft>
              <a:buNone/>
            </a:pPr>
            <a:r>
              <a:rPr lang="en"/>
              <a:t>But by communicating, connecting and delegating we can create a supportive network.</a:t>
            </a:r>
            <a:endParaRPr/>
          </a:p>
          <a:p>
            <a:pPr indent="0" lvl="0" marL="0" rtl="0" algn="l">
              <a:spcBef>
                <a:spcPts val="0"/>
              </a:spcBef>
              <a:spcAft>
                <a:spcPts val="0"/>
              </a:spcAft>
              <a:buNone/>
            </a:pPr>
            <a:r>
              <a:rPr lang="en"/>
              <a:t>Swag, faculty appreciation night, bribes are okay to get people there, to create the connection.</a:t>
            </a:r>
            <a:endParaRPr/>
          </a:p>
          <a:p>
            <a:pPr indent="0" lvl="0" marL="0" rtl="0" algn="l">
              <a:spcBef>
                <a:spcPts val="0"/>
              </a:spcBef>
              <a:spcAft>
                <a:spcPts val="0"/>
              </a:spcAft>
              <a:buNone/>
            </a:pPr>
            <a:r>
              <a:rPr lang="en"/>
              <a:t>Cole’s story about long time teacher and MS Coach- Lana Carolan &amp; Principal Beau Snow</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1711ff62bdb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1711ff62bdb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 group of professors completed a study titled, “The Risky Side of Leadership.”</a:t>
            </a:r>
            <a:endParaRPr/>
          </a:p>
          <a:p>
            <a:pPr indent="0" lvl="0" marL="0" rtl="0" algn="l">
              <a:spcBef>
                <a:spcPts val="0"/>
              </a:spcBef>
              <a:spcAft>
                <a:spcPts val="0"/>
              </a:spcAft>
              <a:buNone/>
            </a:pPr>
            <a:r>
              <a:rPr lang="en"/>
              <a:t>Interpersonal Risk: </a:t>
            </a:r>
            <a:r>
              <a:rPr lang="en"/>
              <a:t>Negative</a:t>
            </a:r>
            <a:r>
              <a:rPr lang="en"/>
              <a:t> effect on relationships</a:t>
            </a:r>
            <a:endParaRPr/>
          </a:p>
          <a:p>
            <a:pPr indent="0" lvl="0" marL="0" rtl="0" algn="l">
              <a:spcBef>
                <a:spcPts val="0"/>
              </a:spcBef>
              <a:spcAft>
                <a:spcPts val="0"/>
              </a:spcAft>
              <a:buNone/>
            </a:pPr>
            <a:r>
              <a:rPr lang="en"/>
              <a:t>Image Risk: Others might think badly of them</a:t>
            </a:r>
            <a:endParaRPr/>
          </a:p>
          <a:p>
            <a:pPr indent="0" lvl="0" marL="0" rtl="0" algn="l">
              <a:spcBef>
                <a:spcPts val="0"/>
              </a:spcBef>
              <a:spcAft>
                <a:spcPts val="0"/>
              </a:spcAft>
              <a:buNone/>
            </a:pPr>
            <a:r>
              <a:rPr lang="en"/>
              <a:t>Risk for Blame: Held responsible for failure</a:t>
            </a:r>
            <a:endParaRPr/>
          </a:p>
          <a:p>
            <a:pPr indent="0" lvl="0" marL="0" rtl="0" algn="l">
              <a:spcBef>
                <a:spcPts val="0"/>
              </a:spcBef>
              <a:spcAft>
                <a:spcPts val="0"/>
              </a:spcAft>
              <a:buNone/>
            </a:pPr>
            <a:r>
              <a:rPr lang="en"/>
              <a:t>Combat these risks by: Demonstrating Support and putting people in positions of success</a:t>
            </a:r>
            <a:endParaRPr/>
          </a:p>
          <a:p>
            <a:pPr indent="0" lvl="0" marL="0" rtl="0" algn="l">
              <a:spcBef>
                <a:spcPts val="0"/>
              </a:spcBef>
              <a:spcAft>
                <a:spcPts val="0"/>
              </a:spcAft>
              <a:buNone/>
            </a:pPr>
            <a:r>
              <a:rPr lang="en"/>
              <a:t>Managing Conflict: Work closely with the leader and be proactive to combat conflict- BE THERE IF NEEDED</a:t>
            </a:r>
            <a:endParaRPr/>
          </a:p>
          <a:p>
            <a:pPr indent="0" lvl="0" marL="0" rtl="0" algn="l">
              <a:spcBef>
                <a:spcPts val="0"/>
              </a:spcBef>
              <a:spcAft>
                <a:spcPts val="0"/>
              </a:spcAft>
              <a:buNone/>
            </a:pPr>
            <a:r>
              <a:rPr lang="en"/>
              <a:t>Providing low-stakes opportunities to lead: Don’t make it the biggest rivalry event to turn </a:t>
            </a:r>
            <a:r>
              <a:rPr lang="en"/>
              <a:t>leadership</a:t>
            </a:r>
            <a:r>
              <a:rPr lang="en"/>
              <a:t> duties over to someone else.</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16b3b693b9b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16b3b693b9b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When you’re gone (intentionally or unintentionally) events will continue and you’ll have to ask for coverage help</a:t>
            </a:r>
            <a:endParaRPr/>
          </a:p>
          <a:p>
            <a:pPr indent="0" lvl="0" marL="0" rtl="0" algn="l">
              <a:spcBef>
                <a:spcPts val="0"/>
              </a:spcBef>
              <a:spcAft>
                <a:spcPts val="0"/>
              </a:spcAft>
              <a:buNone/>
            </a:pPr>
            <a:r>
              <a:rPr lang="en"/>
              <a:t>Hard for first year AD’s- Must have the support of other Administrators. Create a Foundation first which does take an investment of time.</a:t>
            </a:r>
            <a:endParaRPr/>
          </a:p>
          <a:p>
            <a:pPr indent="0" lvl="0" marL="0" rtl="0" algn="l">
              <a:spcBef>
                <a:spcPts val="0"/>
              </a:spcBef>
              <a:spcAft>
                <a:spcPts val="0"/>
              </a:spcAft>
              <a:buNone/>
            </a:pPr>
            <a:r>
              <a:rPr lang="en"/>
              <a:t>Did you:</a:t>
            </a:r>
            <a:endParaRPr/>
          </a:p>
          <a:p>
            <a:pPr indent="0" lvl="0" marL="0" rtl="0" algn="l">
              <a:spcBef>
                <a:spcPts val="0"/>
              </a:spcBef>
              <a:spcAft>
                <a:spcPts val="0"/>
              </a:spcAft>
              <a:buNone/>
            </a:pPr>
            <a:r>
              <a:rPr lang="en"/>
              <a:t>-Enter the role with the department in shambles? Make small changes on your way to departmental change/culture shift.</a:t>
            </a:r>
            <a:endParaRPr/>
          </a:p>
          <a:p>
            <a:pPr indent="0" lvl="0" marL="0" rtl="0" algn="l">
              <a:spcBef>
                <a:spcPts val="0"/>
              </a:spcBef>
              <a:spcAft>
                <a:spcPts val="0"/>
              </a:spcAft>
              <a:buNone/>
            </a:pPr>
            <a:r>
              <a:rPr lang="en"/>
              <a:t>-Enter the role with the department in great shape? Maintain and improve where you can, don’t try and change too much too early.</a:t>
            </a:r>
            <a:endParaRPr/>
          </a:p>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16555ed8279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16555ed8279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You might truly be on your own. If you are, look elsewhere!</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16187fe465a_0_1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16187fe465a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mobile phone has been an incredible tool for the profession and a leash of sorts as well.</a:t>
            </a:r>
            <a:endParaRPr/>
          </a:p>
          <a:p>
            <a:pPr indent="0" lvl="0" marL="0" rtl="0" algn="l">
              <a:spcBef>
                <a:spcPts val="0"/>
              </a:spcBef>
              <a:spcAft>
                <a:spcPts val="0"/>
              </a:spcAft>
              <a:buNone/>
            </a:pPr>
            <a:r>
              <a:rPr lang="en"/>
              <a:t>We must enable people to problem solve before calling us when appropriate, and establish systems to benefit us and those working our events.</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1703bc1510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1703bc1510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16555ed8279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16555ed8279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Get the RIGHT people in the RIGHT places to ensure you have solid systems in place. </a:t>
            </a:r>
            <a:endParaRPr/>
          </a:p>
          <a:p>
            <a:pPr indent="0" lvl="0" marL="0" rtl="0" algn="l">
              <a:spcBef>
                <a:spcPts val="0"/>
              </a:spcBef>
              <a:spcAft>
                <a:spcPts val="0"/>
              </a:spcAft>
              <a:buNone/>
            </a:pPr>
            <a:r>
              <a:rPr lang="en"/>
              <a:t>#1 person- is your secretary, must be a reliable person and someone who you trust.</a:t>
            </a:r>
            <a:endParaRPr/>
          </a:p>
          <a:p>
            <a:pPr indent="0" lvl="0" marL="0" rtl="0" algn="l">
              <a:spcBef>
                <a:spcPts val="0"/>
              </a:spcBef>
              <a:spcAft>
                <a:spcPts val="0"/>
              </a:spcAft>
              <a:buNone/>
            </a:pPr>
            <a:r>
              <a:rPr lang="en"/>
              <a:t>#2 other school administrators- those who have ultimate school authority will be the ones who will need to have your back</a:t>
            </a:r>
            <a:endParaRPr/>
          </a:p>
          <a:p>
            <a:pPr indent="0" lvl="0" marL="0" rtl="0" algn="l">
              <a:spcBef>
                <a:spcPts val="0"/>
              </a:spcBef>
              <a:spcAft>
                <a:spcPts val="0"/>
              </a:spcAft>
              <a:buNone/>
            </a:pPr>
            <a:r>
              <a:rPr lang="en"/>
              <a:t>#3 game managers &amp; Site Supervisors: Those people who have an active knowledge of what it takes to execute an athletic event- usually current or former coaches</a:t>
            </a:r>
            <a:endParaRPr/>
          </a:p>
          <a:p>
            <a:pPr indent="0" lvl="0" marL="0" rtl="0" algn="l">
              <a:spcBef>
                <a:spcPts val="0"/>
              </a:spcBef>
              <a:spcAft>
                <a:spcPts val="0"/>
              </a:spcAft>
              <a:buNone/>
            </a:pPr>
            <a:r>
              <a:rPr lang="en"/>
              <a:t>#4 Work Study- a little tougher to utilize in the current occupational environment- not as many people wanting work as before, but can be an incredible addition to your athletic staff: (Story of the FAB 5 work study employees)</a:t>
            </a:r>
            <a:endParaRPr/>
          </a:p>
          <a:p>
            <a:pPr indent="0" lvl="0" marL="0" rtl="0" algn="l">
              <a:spcBef>
                <a:spcPts val="0"/>
              </a:spcBef>
              <a:spcAft>
                <a:spcPts val="0"/>
              </a:spcAft>
              <a:buNone/>
            </a:pPr>
            <a:r>
              <a:rPr lang="en"/>
              <a:t>#5 Current coaches- many people on your staff who have some experience in athletics can be an asset</a:t>
            </a:r>
            <a:endParaRPr/>
          </a:p>
          <a:p>
            <a:pPr indent="0" lvl="0" marL="0" rtl="0" algn="l">
              <a:spcBef>
                <a:spcPts val="0"/>
              </a:spcBef>
              <a:spcAft>
                <a:spcPts val="0"/>
              </a:spcAft>
              <a:buNone/>
            </a:pPr>
            <a:r>
              <a:rPr lang="en"/>
              <a:t>#6 Custodial staff &amp; Teachers- </a:t>
            </a:r>
            <a:r>
              <a:rPr lang="en"/>
              <a:t>Develop</a:t>
            </a:r>
            <a:r>
              <a:rPr lang="en"/>
              <a:t> relationships with custodians! They can be your biggest ally or your biggest frustration- Take care of them. Additionally, establish relationships with those who work in or near your athletic venues: (6th period class sets up gyms, City Employees prep baseball fields, etc)</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16555ed8279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16555ed8279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1"/>
                </a:solidFill>
                <a:highlight>
                  <a:srgbClr val="FFFFFF"/>
                </a:highlight>
                <a:latin typeface="Roboto"/>
                <a:ea typeface="Roboto"/>
                <a:cs typeface="Roboto"/>
                <a:sym typeface="Roboto"/>
              </a:rPr>
              <a:t>Dr. Don Parker  has been a teacher, Dean of Students, Assistant Principal, Curriculum coordinator, and Athletic/Activities administrator in Illinois.</a:t>
            </a:r>
            <a:endParaRPr/>
          </a:p>
          <a:p>
            <a:pPr indent="0" lvl="0" marL="0" rtl="0" algn="l">
              <a:spcBef>
                <a:spcPts val="0"/>
              </a:spcBef>
              <a:spcAft>
                <a:spcPts val="0"/>
              </a:spcAft>
              <a:buNone/>
            </a:pPr>
            <a:r>
              <a:rPr lang="en"/>
              <a:t>When developing this presentation, Dr. Don Parker tweeted this string and it fit beautifully into what we are trying to convey.</a:t>
            </a:r>
            <a:endParaRPr/>
          </a:p>
          <a:p>
            <a:pPr indent="0" lvl="0" marL="0" rtl="0" algn="l">
              <a:spcBef>
                <a:spcPts val="0"/>
              </a:spcBef>
              <a:spcAft>
                <a:spcPts val="0"/>
              </a:spcAft>
              <a:buNone/>
            </a:pPr>
            <a:r>
              <a:rPr lang="en"/>
              <a:t>We often wrestle with ourselves “what happens if we’re gone?” and we think about all of the bad things that can go awry if we aren’t there.</a:t>
            </a:r>
            <a:endParaRPr/>
          </a:p>
          <a:p>
            <a:pPr indent="0" lvl="0" marL="0" rtl="0" algn="l">
              <a:spcBef>
                <a:spcPts val="0"/>
              </a:spcBef>
              <a:spcAft>
                <a:spcPts val="0"/>
              </a:spcAft>
              <a:buNone/>
            </a:pPr>
            <a:r>
              <a:rPr lang="en"/>
              <a:t>On the other side of the coin, what happens if we’re never gone? Raise your hand if you have someone you know pass away as a correlation to the stress of this position.</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16555ed8279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16555ed8279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ABSOLUTELY CRUCIAL THAT YOU DISABLE PUSH NOTIFICATIONS FOR EMAIL</a:t>
            </a:r>
            <a:endParaRPr/>
          </a:p>
          <a:p>
            <a:pPr indent="0" lvl="0" marL="0" rtl="0" algn="l">
              <a:spcBef>
                <a:spcPts val="0"/>
              </a:spcBef>
              <a:spcAft>
                <a:spcPts val="0"/>
              </a:spcAft>
              <a:buNone/>
            </a:pPr>
            <a:r>
              <a:rPr lang="en"/>
              <a:t>24 hrs per day x 7 days = 168 hours in a week- You tell your time how to work for you</a:t>
            </a:r>
            <a:endParaRPr/>
          </a:p>
          <a:p>
            <a:pPr indent="0" lvl="0" marL="0" rtl="0" algn="l">
              <a:spcBef>
                <a:spcPts val="0"/>
              </a:spcBef>
              <a:spcAft>
                <a:spcPts val="0"/>
              </a:spcAft>
              <a:buNone/>
            </a:pPr>
            <a:r>
              <a:rPr lang="en"/>
              <a:t>Stress Management- take care of you first!  Dog walking, hair appointments, etc. There is no one-size-fits-all approach to stress management, but there are tools that everyone can employ.</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16555ed827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g16555ed827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16b3b693b9b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16b3b693b9b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ability to keep it all in perspective- not forgetting to have fun!</a:t>
            </a:r>
            <a:endParaRPr/>
          </a:p>
          <a:p>
            <a:pPr indent="0" lvl="0" marL="0" rtl="0" algn="l">
              <a:spcBef>
                <a:spcPts val="0"/>
              </a:spcBef>
              <a:spcAft>
                <a:spcPts val="0"/>
              </a:spcAft>
              <a:buNone/>
            </a:pPr>
            <a:r>
              <a:rPr lang="en"/>
              <a:t>Our work, is really no different than that of student athletes and coaches, you are going to have WINS and you are going to have LOSSES!  </a:t>
            </a:r>
            <a:endParaRPr/>
          </a:p>
          <a:p>
            <a:pPr indent="0" lvl="0" marL="0" rtl="0" algn="l">
              <a:spcBef>
                <a:spcPts val="0"/>
              </a:spcBef>
              <a:spcAft>
                <a:spcPts val="0"/>
              </a:spcAft>
              <a:buNone/>
            </a:pPr>
            <a:r>
              <a:rPr lang="en"/>
              <a:t>Parents- are individual kid focused- SPRINTS…ADs are in a marathon NOT a sprint</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16b3b693b9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16b3b693b9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1884e4f97d3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6" name="Google Shape;206;g1884e4f97d3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Be amoebic with your adaptability to work-life integration!</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16555ed8279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16555ed8279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Include your priorities in your work!</a:t>
            </a:r>
            <a:endParaRPr/>
          </a:p>
          <a:p>
            <a:pPr indent="0" lvl="0" marL="0" rtl="0" algn="l">
              <a:spcBef>
                <a:spcPts val="0"/>
              </a:spcBef>
              <a:spcAft>
                <a:spcPts val="0"/>
              </a:spcAft>
              <a:buNone/>
            </a:pPr>
            <a:r>
              <a:rPr lang="en"/>
              <a:t>When to not involve them: Rivalry games, tense contests, etc. </a:t>
            </a:r>
            <a:endParaRPr/>
          </a:p>
          <a:p>
            <a:pPr indent="0" lvl="0" marL="0" rtl="0" algn="l">
              <a:spcBef>
                <a:spcPts val="0"/>
              </a:spcBef>
              <a:spcAft>
                <a:spcPts val="0"/>
              </a:spcAft>
              <a:buNone/>
            </a:pPr>
            <a:r>
              <a:rPr lang="en"/>
              <a:t>Some games are less demanding than others</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1884e4f97d3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1884e4f97d3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Flexible schedule looks different for everyone: Arrive late, leave late. Arrive early, mid day break, come back.</a:t>
            </a:r>
            <a:endParaRPr/>
          </a:p>
          <a:p>
            <a:pPr indent="0" lvl="0" marL="0" rtl="0" algn="l">
              <a:spcBef>
                <a:spcPts val="0"/>
              </a:spcBef>
              <a:spcAft>
                <a:spcPts val="0"/>
              </a:spcAft>
              <a:buNone/>
            </a:pPr>
            <a:r>
              <a:rPr lang="en"/>
              <a:t>BOUNDARIES ARE PARAMOUNT! Don’t get abused by technology</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1a491f9a63f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1a491f9a63f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If you listen to the information today and do nothing about it, nothing changes.</a:t>
            </a:r>
            <a:endParaRPr/>
          </a:p>
          <a:p>
            <a:pPr indent="0" lvl="0" marL="0" rtl="0" algn="l">
              <a:spcBef>
                <a:spcPts val="0"/>
              </a:spcBef>
              <a:spcAft>
                <a:spcPts val="0"/>
              </a:spcAft>
              <a:buNone/>
            </a:pPr>
            <a:r>
              <a:rPr lang="en"/>
              <a:t>If you’re here to try and find some normalcy in the chaos of athletic administration, then TAKE ACTION.</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1884e4f97d3_1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1884e4f97d3_1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1884e4f97d3_1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2" name="Google Shape;242;g1884e4f97d3_1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1703bc15102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1703bc15102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16187fe465a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16187fe465a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Everyday you’re constantly balancing your overall wellness, including: Social, Physical, Intellectual, Emotional, Spiritual, and Vocational Health. Each one of these domains is affected by what you do each day.</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16187fe465a_0_1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16187fe465a_0_1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2014 Tim Graham gave me the best advice: Include them, what he meant was to include your family in your job, but it could be your other priorities as well.</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1754c08663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1754c08663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quote was stolen from a weekly Blog post from author James Clear.</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1703bc15102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1703bc15102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Live</a:t>
            </a:r>
            <a:r>
              <a:rPr lang="en"/>
              <a:t>s</a:t>
            </a:r>
            <a:r>
              <a:rPr lang="en"/>
              <a:t> to work- not always $ hungry but rather an inner drive or a pure love of what you do. This can lead to loneliness, unhappy in personal life due to amount of time at work. Higher risk of burnout, physical and mental exhaustion- </a:t>
            </a:r>
            <a:r>
              <a:rPr lang="en"/>
              <a:t>health</a:t>
            </a:r>
            <a:r>
              <a:rPr lang="en"/>
              <a:t> issues</a:t>
            </a:r>
            <a:endParaRPr/>
          </a:p>
          <a:p>
            <a:pPr indent="0" lvl="0" marL="0" rtl="0" algn="l">
              <a:spcBef>
                <a:spcPts val="0"/>
              </a:spcBef>
              <a:spcAft>
                <a:spcPts val="0"/>
              </a:spcAft>
              <a:buNone/>
            </a:pPr>
            <a:r>
              <a:rPr lang="en"/>
              <a:t>Work to live- leave work and focus on home life, personal life.. Do not think about work life when not present. Downside, may hold a job they do not enjoy and be careless, may </a:t>
            </a:r>
            <a:r>
              <a:rPr lang="en"/>
              <a:t>lose</a:t>
            </a:r>
            <a:r>
              <a:rPr lang="en"/>
              <a:t> their job from too many sick days and may never reach their full potential or dream job</a:t>
            </a:r>
            <a:endParaRPr/>
          </a:p>
          <a:p>
            <a:pPr indent="0" lvl="0" marL="0" rtl="0" algn="l">
              <a:spcBef>
                <a:spcPts val="0"/>
              </a:spcBef>
              <a:spcAft>
                <a:spcPts val="0"/>
              </a:spcAft>
              <a:buNone/>
            </a:pPr>
            <a:r>
              <a:rPr lang="en"/>
              <a:t>Work Life Integration is a more harmonious concept than work life balance</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16187fe465a_0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16187fe465a_0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Strengths apply not only to your vocation, but in your relationships and across your priority list.</a:t>
            </a:r>
            <a:br>
              <a:rPr lang="en"/>
            </a:br>
            <a:r>
              <a:rPr lang="en"/>
              <a:t>WHAT ARE YOUR PRIORITIES?? Write down your top 3 right now.</a:t>
            </a:r>
            <a:endParaRPr/>
          </a:p>
          <a:p>
            <a:pPr indent="0" lvl="0" marL="0" rtl="0" algn="l">
              <a:spcBef>
                <a:spcPts val="0"/>
              </a:spcBef>
              <a:spcAft>
                <a:spcPts val="0"/>
              </a:spcAft>
              <a:buNone/>
            </a:pPr>
            <a:r>
              <a:rPr lang="en"/>
              <a:t>WHAT ARE THE THREE AREAS WHERE YOU’RE SPENDING MOST OF YOUR TIME? Write them down right now.</a:t>
            </a:r>
            <a:endParaRPr/>
          </a:p>
          <a:p>
            <a:pPr indent="0" lvl="0" marL="0" rtl="0" algn="l">
              <a:spcBef>
                <a:spcPts val="0"/>
              </a:spcBef>
              <a:spcAft>
                <a:spcPts val="0"/>
              </a:spcAft>
              <a:buNone/>
            </a:pPr>
            <a:r>
              <a:rPr lang="en"/>
              <a:t>If they don’t align with your priorities, then there is a problem.</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16555ed8279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16555ed8279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If your number one priority and your actions do not align, what needs to happen?</a:t>
            </a:r>
            <a:endParaRPr/>
          </a:p>
          <a:p>
            <a:pPr indent="0" lvl="0" marL="0" rtl="0" algn="l">
              <a:spcBef>
                <a:spcPts val="0"/>
              </a:spcBef>
              <a:spcAft>
                <a:spcPts val="0"/>
              </a:spcAft>
              <a:buNone/>
            </a:pPr>
            <a:r>
              <a:rPr lang="en"/>
              <a:t>Change your priorities, or find a way to change your actions.</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hyperlink" Target="https://www.forbes.com/sites/forbescoachescouncil/2021/05/17/13-ways-to-ensure-things-run-smoothly-when-leaders-are-absent/?sh=32778f192a1a"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10.pn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9.png"/><Relationship Id="rId4" Type="http://schemas.openxmlformats.org/officeDocument/2006/relationships/image" Target="../media/image15.png"/><Relationship Id="rId5" Type="http://schemas.openxmlformats.org/officeDocument/2006/relationships/image" Target="../media/image2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image" Target="../media/image11.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3.xml"/><Relationship Id="rId3" Type="http://schemas.openxmlformats.org/officeDocument/2006/relationships/image" Target="../media/image18.jpg"/><Relationship Id="rId4" Type="http://schemas.openxmlformats.org/officeDocument/2006/relationships/image" Target="../media/image20.jpg"/><Relationship Id="rId5" Type="http://schemas.openxmlformats.org/officeDocument/2006/relationships/image" Target="../media/image22.jpg"/><Relationship Id="rId6" Type="http://schemas.openxmlformats.org/officeDocument/2006/relationships/image" Target="../media/image25.png"/><Relationship Id="rId7" Type="http://schemas.openxmlformats.org/officeDocument/2006/relationships/image" Target="../media/image24.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hyperlink" Target="https://www.zenefits.com/workest/do-you-work-to-live-or-live-to-work-can-we-do-both/" TargetMode="External"/><Relationship Id="rId4" Type="http://schemas.openxmlformats.org/officeDocument/2006/relationships/hyperlink" Target="https://www.zenefits.com/workest/do-you-work-to-live-or-live-to-work-can-we-do-both/"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 Id="rId3" Type="http://schemas.openxmlformats.org/officeDocument/2006/relationships/hyperlink" Target="mailto:laurenm@ckschools.org"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 Id="rId3" Type="http://schemas.openxmlformats.org/officeDocument/2006/relationships/image" Target="../media/image2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hyperlink" Target="http://www.youtube.com/watch?v=O0yxJH2i0DE" TargetMode="External"/><Relationship Id="rId4" Type="http://schemas.openxmlformats.org/officeDocument/2006/relationships/image" Target="../media/image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0" y="0"/>
            <a:ext cx="9144000" cy="5143500"/>
          </a:xfrm>
          <a:prstGeom prst="rect">
            <a:avLst/>
          </a:prstGeom>
          <a:noFill/>
          <a:ln>
            <a:noFill/>
          </a:ln>
          <a:effectLst>
            <a:outerShdw blurRad="57150" rotWithShape="0" algn="bl" dir="5400000" dist="19050">
              <a:srgbClr val="000000">
                <a:alpha val="0"/>
              </a:srgbClr>
            </a:outerShdw>
          </a:effectLst>
        </p:spPr>
      </p:pic>
      <p:sp>
        <p:nvSpPr>
          <p:cNvPr id="55" name="Google Shape;55;p13"/>
          <p:cNvSpPr txBox="1"/>
          <p:nvPr>
            <p:ph idx="1" type="subTitle"/>
          </p:nvPr>
        </p:nvSpPr>
        <p:spPr>
          <a:xfrm>
            <a:off x="94025" y="3784950"/>
            <a:ext cx="3711300" cy="1266900"/>
          </a:xfrm>
          <a:prstGeom prst="rect">
            <a:avLst/>
          </a:prstGeom>
        </p:spPr>
        <p:txBody>
          <a:bodyPr anchorCtr="0" anchor="t" bIns="91425" lIns="91425" spcFirstLastPara="1" rIns="91425" wrap="square" tIns="91425">
            <a:normAutofit fontScale="77500"/>
          </a:bodyPr>
          <a:lstStyle/>
          <a:p>
            <a:pPr indent="0" lvl="0" marL="0" rtl="0" algn="ctr">
              <a:spcBef>
                <a:spcPts val="0"/>
              </a:spcBef>
              <a:spcAft>
                <a:spcPts val="0"/>
              </a:spcAft>
              <a:buNone/>
            </a:pPr>
            <a:r>
              <a:rPr b="1" lang="en">
                <a:solidFill>
                  <a:srgbClr val="FF0000"/>
                </a:solidFill>
              </a:rPr>
              <a:t>A Discussion on Work/Life Balance for the Athletic Administrator</a:t>
            </a:r>
            <a:endParaRPr b="1">
              <a:solidFill>
                <a:srgbClr val="FF0000"/>
              </a:solidFill>
            </a:endParaRPr>
          </a:p>
        </p:txBody>
      </p:sp>
      <p:sp>
        <p:nvSpPr>
          <p:cNvPr id="56" name="Google Shape;56;p13"/>
          <p:cNvSpPr txBox="1"/>
          <p:nvPr>
            <p:ph idx="1" type="subTitle"/>
          </p:nvPr>
        </p:nvSpPr>
        <p:spPr>
          <a:xfrm>
            <a:off x="5378475" y="3876600"/>
            <a:ext cx="3711300" cy="1266900"/>
          </a:xfrm>
          <a:prstGeom prst="rect">
            <a:avLst/>
          </a:prstGeom>
        </p:spPr>
        <p:txBody>
          <a:bodyPr anchorCtr="0" anchor="t" bIns="91425" lIns="91425" spcFirstLastPara="1" rIns="91425" wrap="square" tIns="91425">
            <a:normAutofit/>
          </a:bodyPr>
          <a:lstStyle/>
          <a:p>
            <a:pPr indent="0" lvl="0" marL="0" rtl="0" algn="ctr">
              <a:lnSpc>
                <a:spcPct val="80000"/>
              </a:lnSpc>
              <a:spcBef>
                <a:spcPts val="0"/>
              </a:spcBef>
              <a:spcAft>
                <a:spcPts val="0"/>
              </a:spcAft>
              <a:buNone/>
            </a:pPr>
            <a:r>
              <a:rPr b="1" lang="en" sz="2400">
                <a:solidFill>
                  <a:schemeClr val="dk1"/>
                </a:solidFill>
              </a:rPr>
              <a:t>Lauren McDaniel, CAA</a:t>
            </a:r>
            <a:endParaRPr b="1" sz="2400">
              <a:solidFill>
                <a:schemeClr val="dk1"/>
              </a:solidFill>
            </a:endParaRPr>
          </a:p>
          <a:p>
            <a:pPr indent="0" lvl="0" marL="0" rtl="0" algn="ctr">
              <a:lnSpc>
                <a:spcPct val="80000"/>
              </a:lnSpc>
              <a:spcBef>
                <a:spcPts val="0"/>
              </a:spcBef>
              <a:spcAft>
                <a:spcPts val="0"/>
              </a:spcAft>
              <a:buNone/>
            </a:pPr>
            <a:r>
              <a:rPr b="1" lang="en" sz="2400">
                <a:solidFill>
                  <a:schemeClr val="dk1"/>
                </a:solidFill>
              </a:rPr>
              <a:t>&amp;</a:t>
            </a:r>
            <a:endParaRPr b="1" sz="2400">
              <a:solidFill>
                <a:schemeClr val="dk1"/>
              </a:solidFill>
            </a:endParaRPr>
          </a:p>
          <a:p>
            <a:pPr indent="0" lvl="0" marL="0" rtl="0" algn="ctr">
              <a:lnSpc>
                <a:spcPct val="80000"/>
              </a:lnSpc>
              <a:spcBef>
                <a:spcPts val="0"/>
              </a:spcBef>
              <a:spcAft>
                <a:spcPts val="0"/>
              </a:spcAft>
              <a:buNone/>
            </a:pPr>
            <a:r>
              <a:rPr b="1" lang="en" sz="2400">
                <a:solidFill>
                  <a:schemeClr val="dk1"/>
                </a:solidFill>
              </a:rPr>
              <a:t>Cole Kanyer, CMAA</a:t>
            </a:r>
            <a:endParaRPr b="1" sz="2400">
              <a:solidFill>
                <a:schemeClr val="dk1"/>
              </a:solidFill>
            </a:endParaRPr>
          </a:p>
        </p:txBody>
      </p:sp>
      <p:pic>
        <p:nvPicPr>
          <p:cNvPr id="57" name="Google Shape;57;p13"/>
          <p:cNvPicPr preferRelativeResize="0"/>
          <p:nvPr/>
        </p:nvPicPr>
        <p:blipFill>
          <a:blip r:embed="rId4">
            <a:alphaModFix/>
          </a:blip>
          <a:stretch>
            <a:fillRect/>
          </a:stretch>
        </p:blipFill>
        <p:spPr>
          <a:xfrm rot="-267800">
            <a:off x="2325835" y="194363"/>
            <a:ext cx="5061952" cy="172034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117" name="Shape 117"/>
        <p:cNvGrpSpPr/>
        <p:nvPr/>
      </p:nvGrpSpPr>
      <p:grpSpPr>
        <a:xfrm>
          <a:off x="0" y="0"/>
          <a:ext cx="0" cy="0"/>
          <a:chOff x="0" y="0"/>
          <a:chExt cx="0" cy="0"/>
        </a:xfrm>
      </p:grpSpPr>
      <p:sp>
        <p:nvSpPr>
          <p:cNvPr id="118" name="Google Shape;118;p22"/>
          <p:cNvSpPr txBox="1"/>
          <p:nvPr/>
        </p:nvSpPr>
        <p:spPr>
          <a:xfrm>
            <a:off x="5700850" y="767550"/>
            <a:ext cx="3000000" cy="815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4100" u="sng">
                <a:solidFill>
                  <a:schemeClr val="dk1"/>
                </a:solidFill>
              </a:rPr>
              <a:t>MYTH #2</a:t>
            </a:r>
            <a:endParaRPr/>
          </a:p>
        </p:txBody>
      </p:sp>
      <p:sp>
        <p:nvSpPr>
          <p:cNvPr id="119" name="Google Shape;119;p22"/>
          <p:cNvSpPr txBox="1"/>
          <p:nvPr/>
        </p:nvSpPr>
        <p:spPr>
          <a:xfrm>
            <a:off x="5700850" y="2062000"/>
            <a:ext cx="3000000" cy="1265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2800">
                <a:solidFill>
                  <a:schemeClr val="dk1"/>
                </a:solidFill>
              </a:rPr>
              <a:t>YOU’RE ON</a:t>
            </a:r>
            <a:endParaRPr b="1" sz="2800">
              <a:solidFill>
                <a:schemeClr val="dk1"/>
              </a:solidFill>
            </a:endParaRPr>
          </a:p>
          <a:p>
            <a:pPr indent="0" lvl="0" marL="0" rtl="0" algn="ctr">
              <a:lnSpc>
                <a:spcPct val="115000"/>
              </a:lnSpc>
              <a:spcBef>
                <a:spcPts val="1200"/>
              </a:spcBef>
              <a:spcAft>
                <a:spcPts val="1200"/>
              </a:spcAft>
              <a:buNone/>
            </a:pPr>
            <a:r>
              <a:rPr b="1" lang="en" sz="2800">
                <a:solidFill>
                  <a:schemeClr val="dk1"/>
                </a:solidFill>
              </a:rPr>
              <a:t>YOUR OWN</a:t>
            </a:r>
            <a:endParaRPr b="1" sz="2800">
              <a:solidFill>
                <a:schemeClr val="dk1"/>
              </a:solidFill>
            </a:endParaRPr>
          </a:p>
        </p:txBody>
      </p:sp>
      <p:pic>
        <p:nvPicPr>
          <p:cNvPr id="120" name="Google Shape;120;p22"/>
          <p:cNvPicPr preferRelativeResize="0"/>
          <p:nvPr/>
        </p:nvPicPr>
        <p:blipFill>
          <a:blip r:embed="rId3">
            <a:alphaModFix/>
          </a:blip>
          <a:stretch>
            <a:fillRect/>
          </a:stretch>
        </p:blipFill>
        <p:spPr>
          <a:xfrm>
            <a:off x="735450" y="323050"/>
            <a:ext cx="4387423" cy="4387423"/>
          </a:xfrm>
          <a:prstGeom prst="rect">
            <a:avLst/>
          </a:prstGeom>
          <a:noFill/>
          <a:ln cap="flat" cmpd="sng" w="19050">
            <a:solidFill>
              <a:schemeClr val="lt2"/>
            </a:solidFill>
            <a:prstDash val="solid"/>
            <a:round/>
            <a:headEnd len="sm" w="sm" type="none"/>
            <a:tailEnd len="sm" w="sm" type="none"/>
          </a:ln>
        </p:spPr>
      </p:pic>
      <p:sp>
        <p:nvSpPr>
          <p:cNvPr id="121" name="Google Shape;121;p22"/>
          <p:cNvSpPr txBox="1"/>
          <p:nvPr/>
        </p:nvSpPr>
        <p:spPr>
          <a:xfrm>
            <a:off x="5753800" y="3764925"/>
            <a:ext cx="28941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1200">
                <a:solidFill>
                  <a:schemeClr val="accent1"/>
                </a:solidFill>
              </a:rPr>
              <a:t>“The Art of Communication is the Language of Leadership.”</a:t>
            </a:r>
            <a:endParaRPr i="1" sz="1200">
              <a:solidFill>
                <a:schemeClr val="accent1"/>
              </a:solidFill>
            </a:endParaRPr>
          </a:p>
          <a:p>
            <a:pPr indent="0" lvl="0" marL="0" rtl="0" algn="ctr">
              <a:spcBef>
                <a:spcPts val="0"/>
              </a:spcBef>
              <a:spcAft>
                <a:spcPts val="0"/>
              </a:spcAft>
              <a:buNone/>
            </a:pPr>
            <a:r>
              <a:rPr i="1" lang="en" sz="1200">
                <a:solidFill>
                  <a:schemeClr val="accent1"/>
                </a:solidFill>
              </a:rPr>
              <a:t>- James Humes</a:t>
            </a:r>
            <a:endParaRPr i="1" sz="1200">
              <a:solidFill>
                <a:schemeClr val="accent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3"/>
          <p:cNvSpPr txBox="1"/>
          <p:nvPr>
            <p:ph type="title"/>
          </p:nvPr>
        </p:nvSpPr>
        <p:spPr>
          <a:xfrm>
            <a:off x="5086450" y="458850"/>
            <a:ext cx="3553800" cy="755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lang="en" sz="2060"/>
              <a:t>THERE ARE PEOPLE </a:t>
            </a:r>
            <a:endParaRPr sz="2060"/>
          </a:p>
          <a:p>
            <a:pPr indent="0" lvl="0" marL="0" rtl="0" algn="ctr">
              <a:spcBef>
                <a:spcPts val="0"/>
              </a:spcBef>
              <a:spcAft>
                <a:spcPts val="0"/>
              </a:spcAft>
              <a:buSzPts val="990"/>
              <a:buNone/>
            </a:pPr>
            <a:r>
              <a:rPr lang="en" sz="2060" u="sng"/>
              <a:t>WHO WANT TO HELP</a:t>
            </a:r>
            <a:endParaRPr sz="2060" u="sng"/>
          </a:p>
        </p:txBody>
      </p:sp>
      <p:sp>
        <p:nvSpPr>
          <p:cNvPr id="127" name="Google Shape;127;p23"/>
          <p:cNvSpPr txBox="1"/>
          <p:nvPr>
            <p:ph idx="1" type="body"/>
          </p:nvPr>
        </p:nvSpPr>
        <p:spPr>
          <a:xfrm>
            <a:off x="5181100" y="1391925"/>
            <a:ext cx="3364500" cy="3179400"/>
          </a:xfrm>
          <a:prstGeom prst="rect">
            <a:avLst/>
          </a:prstGeom>
        </p:spPr>
        <p:txBody>
          <a:bodyPr anchorCtr="0" anchor="t" bIns="91425" lIns="91425" spcFirstLastPara="1" rIns="91425" wrap="square" tIns="91425">
            <a:normAutofit fontScale="85000"/>
          </a:bodyPr>
          <a:lstStyle/>
          <a:p>
            <a:pPr indent="0" lvl="0" marL="0" rtl="0" algn="ctr">
              <a:spcBef>
                <a:spcPts val="0"/>
              </a:spcBef>
              <a:spcAft>
                <a:spcPts val="0"/>
              </a:spcAft>
              <a:buNone/>
            </a:pPr>
            <a:r>
              <a:rPr lang="en" sz="1900">
                <a:solidFill>
                  <a:srgbClr val="FFFF00"/>
                </a:solidFill>
              </a:rPr>
              <a:t>Market your programs!</a:t>
            </a:r>
            <a:endParaRPr sz="1900">
              <a:solidFill>
                <a:srgbClr val="FFFF00"/>
              </a:solidFill>
            </a:endParaRPr>
          </a:p>
          <a:p>
            <a:pPr indent="0" lvl="0" marL="0" rtl="0" algn="ctr">
              <a:spcBef>
                <a:spcPts val="1200"/>
              </a:spcBef>
              <a:spcAft>
                <a:spcPts val="0"/>
              </a:spcAft>
              <a:buNone/>
            </a:pPr>
            <a:r>
              <a:rPr lang="en" sz="1900">
                <a:solidFill>
                  <a:srgbClr val="FFFF00"/>
                </a:solidFill>
              </a:rPr>
              <a:t>Many people want to be involved in things that are fun!</a:t>
            </a:r>
            <a:endParaRPr sz="1900">
              <a:solidFill>
                <a:srgbClr val="FFFF00"/>
              </a:solidFill>
            </a:endParaRPr>
          </a:p>
          <a:p>
            <a:pPr indent="0" lvl="0" marL="0" rtl="0" algn="ctr">
              <a:spcBef>
                <a:spcPts val="1200"/>
              </a:spcBef>
              <a:spcAft>
                <a:spcPts val="0"/>
              </a:spcAft>
              <a:buNone/>
            </a:pPr>
            <a:r>
              <a:rPr lang="en" sz="1900">
                <a:solidFill>
                  <a:srgbClr val="FFFF00"/>
                </a:solidFill>
              </a:rPr>
              <a:t>Perks:</a:t>
            </a:r>
            <a:endParaRPr sz="1900">
              <a:solidFill>
                <a:srgbClr val="FFFF00"/>
              </a:solidFill>
            </a:endParaRPr>
          </a:p>
          <a:p>
            <a:pPr indent="-331153" lvl="0" marL="457200" rtl="0" algn="l">
              <a:spcBef>
                <a:spcPts val="1200"/>
              </a:spcBef>
              <a:spcAft>
                <a:spcPts val="0"/>
              </a:spcAft>
              <a:buClr>
                <a:srgbClr val="FFFF00"/>
              </a:buClr>
              <a:buSzPct val="100000"/>
              <a:buChar char="❏"/>
            </a:pPr>
            <a:r>
              <a:rPr lang="en" sz="1900">
                <a:solidFill>
                  <a:srgbClr val="FFFF00"/>
                </a:solidFill>
              </a:rPr>
              <a:t>Get in game for free</a:t>
            </a:r>
            <a:endParaRPr sz="1900">
              <a:solidFill>
                <a:srgbClr val="FFFF00"/>
              </a:solidFill>
            </a:endParaRPr>
          </a:p>
          <a:p>
            <a:pPr indent="-331153" lvl="0" marL="457200" rtl="0" algn="l">
              <a:spcBef>
                <a:spcPts val="0"/>
              </a:spcBef>
              <a:spcAft>
                <a:spcPts val="0"/>
              </a:spcAft>
              <a:buClr>
                <a:srgbClr val="FFFF00"/>
              </a:buClr>
              <a:buSzPct val="100000"/>
              <a:buChar char="❏"/>
            </a:pPr>
            <a:r>
              <a:rPr lang="en" sz="1900">
                <a:solidFill>
                  <a:srgbClr val="FFFF00"/>
                </a:solidFill>
              </a:rPr>
              <a:t>Hang out with/near students</a:t>
            </a:r>
            <a:endParaRPr sz="1900">
              <a:solidFill>
                <a:srgbClr val="FFFF00"/>
              </a:solidFill>
            </a:endParaRPr>
          </a:p>
          <a:p>
            <a:pPr indent="-331153" lvl="0" marL="457200" rtl="0" algn="l">
              <a:spcBef>
                <a:spcPts val="0"/>
              </a:spcBef>
              <a:spcAft>
                <a:spcPts val="0"/>
              </a:spcAft>
              <a:buClr>
                <a:srgbClr val="FFFF00"/>
              </a:buClr>
              <a:buSzPct val="100000"/>
              <a:buChar char="❏"/>
            </a:pPr>
            <a:r>
              <a:rPr lang="en" sz="1900">
                <a:solidFill>
                  <a:srgbClr val="FFFF00"/>
                </a:solidFill>
              </a:rPr>
              <a:t>They know they can call you to handle the tough stuff</a:t>
            </a:r>
            <a:endParaRPr sz="1900">
              <a:solidFill>
                <a:srgbClr val="FFFF00"/>
              </a:solidFill>
            </a:endParaRPr>
          </a:p>
        </p:txBody>
      </p:sp>
      <p:sp>
        <p:nvSpPr>
          <p:cNvPr id="128" name="Google Shape;128;p23"/>
          <p:cNvSpPr txBox="1"/>
          <p:nvPr/>
        </p:nvSpPr>
        <p:spPr>
          <a:xfrm>
            <a:off x="107925" y="540250"/>
            <a:ext cx="4283700" cy="923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000">
                <a:solidFill>
                  <a:schemeClr val="dk1"/>
                </a:solidFill>
              </a:rPr>
              <a:t>COMMUNICATION</a:t>
            </a:r>
            <a:endParaRPr sz="2000">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solidFill>
                <a:schemeClr val="dk1"/>
              </a:solidFill>
            </a:endParaRPr>
          </a:p>
        </p:txBody>
      </p:sp>
      <p:sp>
        <p:nvSpPr>
          <p:cNvPr id="129" name="Google Shape;129;p23"/>
          <p:cNvSpPr txBox="1"/>
          <p:nvPr/>
        </p:nvSpPr>
        <p:spPr>
          <a:xfrm>
            <a:off x="181275" y="1391925"/>
            <a:ext cx="4137000" cy="1262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FFFF00"/>
                </a:solidFill>
              </a:rPr>
              <a:t>Communication is OUR connection.</a:t>
            </a:r>
            <a:endParaRPr>
              <a:solidFill>
                <a:srgbClr val="FFFF00"/>
              </a:solidFill>
            </a:endParaRPr>
          </a:p>
          <a:p>
            <a:pPr indent="0" lvl="0" marL="0" rtl="0" algn="l">
              <a:spcBef>
                <a:spcPts val="0"/>
              </a:spcBef>
              <a:spcAft>
                <a:spcPts val="0"/>
              </a:spcAft>
              <a:buNone/>
            </a:pPr>
            <a:r>
              <a:t/>
            </a:r>
            <a:endParaRPr>
              <a:solidFill>
                <a:srgbClr val="FFFF00"/>
              </a:solidFill>
            </a:endParaRPr>
          </a:p>
          <a:p>
            <a:pPr indent="-317500" lvl="0" marL="457200" rtl="0" algn="ctr">
              <a:spcBef>
                <a:spcPts val="0"/>
              </a:spcBef>
              <a:spcAft>
                <a:spcPts val="0"/>
              </a:spcAft>
              <a:buClr>
                <a:srgbClr val="FFFF00"/>
              </a:buClr>
              <a:buSzPts val="1400"/>
              <a:buChar char="❏"/>
            </a:pPr>
            <a:r>
              <a:rPr lang="en">
                <a:solidFill>
                  <a:srgbClr val="FFFF00"/>
                </a:solidFill>
              </a:rPr>
              <a:t>Networking</a:t>
            </a:r>
            <a:endParaRPr>
              <a:solidFill>
                <a:srgbClr val="FFFF00"/>
              </a:solidFill>
            </a:endParaRPr>
          </a:p>
          <a:p>
            <a:pPr indent="-317500" lvl="0" marL="457200" rtl="0" algn="ctr">
              <a:spcBef>
                <a:spcPts val="0"/>
              </a:spcBef>
              <a:spcAft>
                <a:spcPts val="0"/>
              </a:spcAft>
              <a:buClr>
                <a:srgbClr val="FFFF00"/>
              </a:buClr>
              <a:buSzPts val="1400"/>
              <a:buChar char="❏"/>
            </a:pPr>
            <a:r>
              <a:rPr lang="en">
                <a:solidFill>
                  <a:srgbClr val="FFFF00"/>
                </a:solidFill>
              </a:rPr>
              <a:t>Collaborating</a:t>
            </a:r>
            <a:endParaRPr>
              <a:solidFill>
                <a:srgbClr val="FFFF00"/>
              </a:solidFill>
            </a:endParaRPr>
          </a:p>
          <a:p>
            <a:pPr indent="-317500" lvl="0" marL="457200" rtl="0" algn="ctr">
              <a:spcBef>
                <a:spcPts val="0"/>
              </a:spcBef>
              <a:spcAft>
                <a:spcPts val="0"/>
              </a:spcAft>
              <a:buClr>
                <a:srgbClr val="FFFF00"/>
              </a:buClr>
              <a:buSzPts val="1400"/>
              <a:buChar char="❏"/>
            </a:pPr>
            <a:r>
              <a:rPr lang="en">
                <a:solidFill>
                  <a:srgbClr val="FFFF00"/>
                </a:solidFill>
              </a:rPr>
              <a:t>Seeking Help</a:t>
            </a:r>
            <a:endParaRPr>
              <a:solidFill>
                <a:srgbClr val="FFFF00"/>
              </a:solidFill>
            </a:endParaRPr>
          </a:p>
        </p:txBody>
      </p:sp>
      <p:pic>
        <p:nvPicPr>
          <p:cNvPr id="130" name="Google Shape;130;p23"/>
          <p:cNvPicPr preferRelativeResize="0"/>
          <p:nvPr/>
        </p:nvPicPr>
        <p:blipFill>
          <a:blip r:embed="rId3">
            <a:alphaModFix/>
          </a:blip>
          <a:stretch>
            <a:fillRect/>
          </a:stretch>
        </p:blipFill>
        <p:spPr>
          <a:xfrm>
            <a:off x="1056488" y="3232713"/>
            <a:ext cx="2386584" cy="1338600"/>
          </a:xfrm>
          <a:prstGeom prst="rect">
            <a:avLst/>
          </a:prstGeom>
          <a:noFill/>
          <a:ln cap="flat" cmpd="sng" w="19050">
            <a:solidFill>
              <a:schemeClr val="lt2"/>
            </a:solidFill>
            <a:prstDash val="solid"/>
            <a:round/>
            <a:headEnd len="sm" w="sm" type="none"/>
            <a:tailEnd len="sm" w="sm" type="none"/>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134" name="Shape 134"/>
        <p:cNvGrpSpPr/>
        <p:nvPr/>
      </p:nvGrpSpPr>
      <p:grpSpPr>
        <a:xfrm>
          <a:off x="0" y="0"/>
          <a:ext cx="0" cy="0"/>
          <a:chOff x="0" y="0"/>
          <a:chExt cx="0" cy="0"/>
        </a:xfrm>
      </p:grpSpPr>
      <p:sp>
        <p:nvSpPr>
          <p:cNvPr id="135" name="Google Shape;135;p24"/>
          <p:cNvSpPr txBox="1"/>
          <p:nvPr>
            <p:ph type="title"/>
          </p:nvPr>
        </p:nvSpPr>
        <p:spPr>
          <a:xfrm>
            <a:off x="311700" y="787075"/>
            <a:ext cx="2808000" cy="755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1" lang="en" sz="2100" u="sng"/>
              <a:t>POTENTIAL FEARS	</a:t>
            </a:r>
            <a:endParaRPr b="1" sz="2100" u="sng"/>
          </a:p>
        </p:txBody>
      </p:sp>
      <p:sp>
        <p:nvSpPr>
          <p:cNvPr id="136" name="Google Shape;136;p24"/>
          <p:cNvSpPr txBox="1"/>
          <p:nvPr>
            <p:ph idx="1" type="body"/>
          </p:nvPr>
        </p:nvSpPr>
        <p:spPr>
          <a:xfrm>
            <a:off x="311700" y="1583100"/>
            <a:ext cx="2808000" cy="3179400"/>
          </a:xfrm>
          <a:prstGeom prst="rect">
            <a:avLst/>
          </a:prstGeom>
        </p:spPr>
        <p:txBody>
          <a:bodyPr anchorCtr="0" anchor="t" bIns="91425" lIns="91425" spcFirstLastPara="1" rIns="91425" wrap="square" tIns="91425">
            <a:normAutofit fontScale="32500" lnSpcReduction="10000"/>
          </a:bodyPr>
          <a:lstStyle/>
          <a:p>
            <a:pPr indent="0" lvl="0" marL="0" rtl="0" algn="ctr">
              <a:spcBef>
                <a:spcPts val="0"/>
              </a:spcBef>
              <a:spcAft>
                <a:spcPts val="0"/>
              </a:spcAft>
              <a:buNone/>
            </a:pPr>
            <a:r>
              <a:rPr b="1" i="1" lang="en" sz="5000">
                <a:solidFill>
                  <a:srgbClr val="FFFF00"/>
                </a:solidFill>
              </a:rPr>
              <a:t>THINGS GO WRONG</a:t>
            </a:r>
            <a:endParaRPr b="1" i="1" sz="5000">
              <a:solidFill>
                <a:srgbClr val="FFFF00"/>
              </a:solidFill>
            </a:endParaRPr>
          </a:p>
          <a:p>
            <a:pPr indent="0" lvl="0" marL="0" rtl="0" algn="ctr">
              <a:spcBef>
                <a:spcPts val="1200"/>
              </a:spcBef>
              <a:spcAft>
                <a:spcPts val="0"/>
              </a:spcAft>
              <a:buNone/>
            </a:pPr>
            <a:r>
              <a:rPr b="1" i="1" lang="en" sz="5000">
                <a:solidFill>
                  <a:srgbClr val="FFFF00"/>
                </a:solidFill>
              </a:rPr>
              <a:t>NO EXPERTISE</a:t>
            </a:r>
            <a:endParaRPr b="1" i="1" sz="5000">
              <a:solidFill>
                <a:srgbClr val="FFFF00"/>
              </a:solidFill>
            </a:endParaRPr>
          </a:p>
          <a:p>
            <a:pPr indent="0" lvl="0" marL="0" rtl="0" algn="ctr">
              <a:spcBef>
                <a:spcPts val="1200"/>
              </a:spcBef>
              <a:spcAft>
                <a:spcPts val="0"/>
              </a:spcAft>
              <a:buNone/>
            </a:pPr>
            <a:r>
              <a:rPr b="1" i="1" lang="en" sz="5000">
                <a:solidFill>
                  <a:srgbClr val="FFFF00"/>
                </a:solidFill>
              </a:rPr>
              <a:t>PAWNING OFF WORK</a:t>
            </a:r>
            <a:endParaRPr b="1" i="1" sz="5000">
              <a:solidFill>
                <a:srgbClr val="FFFF00"/>
              </a:solidFill>
            </a:endParaRPr>
          </a:p>
          <a:p>
            <a:pPr indent="0" lvl="0" marL="0" rtl="0" algn="ctr">
              <a:spcBef>
                <a:spcPts val="1200"/>
              </a:spcBef>
              <a:spcAft>
                <a:spcPts val="0"/>
              </a:spcAft>
              <a:buNone/>
            </a:pPr>
            <a:r>
              <a:rPr b="1" i="1" lang="en" sz="5000">
                <a:solidFill>
                  <a:srgbClr val="FFFF00"/>
                </a:solidFill>
              </a:rPr>
              <a:t>CREATING MORE WORK FOR OTHERS</a:t>
            </a:r>
            <a:endParaRPr b="1" i="1" sz="5000">
              <a:solidFill>
                <a:srgbClr val="FFFF00"/>
              </a:solidFill>
            </a:endParaRPr>
          </a:p>
          <a:p>
            <a:pPr indent="0" lvl="0" marL="0" rtl="0" algn="ctr">
              <a:spcBef>
                <a:spcPts val="1200"/>
              </a:spcBef>
              <a:spcAft>
                <a:spcPts val="0"/>
              </a:spcAft>
              <a:buNone/>
            </a:pPr>
            <a:r>
              <a:rPr b="1" i="1" lang="en" sz="5000">
                <a:solidFill>
                  <a:srgbClr val="FFFF00"/>
                </a:solidFill>
              </a:rPr>
              <a:t>LESS TO CLEAN UP IF YOU JUST HANDLE IT</a:t>
            </a:r>
            <a:endParaRPr b="1" i="1" sz="5000">
              <a:solidFill>
                <a:srgbClr val="FFFF00"/>
              </a:solidFill>
            </a:endParaRPr>
          </a:p>
          <a:p>
            <a:pPr indent="0" lvl="0" marL="0" rtl="0" algn="ctr">
              <a:spcBef>
                <a:spcPts val="1200"/>
              </a:spcBef>
              <a:spcAft>
                <a:spcPts val="0"/>
              </a:spcAft>
              <a:buNone/>
            </a:pPr>
            <a:r>
              <a:t/>
            </a:r>
            <a:endParaRPr b="1" i="1" sz="2100">
              <a:solidFill>
                <a:schemeClr val="dk1"/>
              </a:solidFill>
            </a:endParaRPr>
          </a:p>
          <a:p>
            <a:pPr indent="0" lvl="0" marL="0" rtl="0" algn="l">
              <a:spcBef>
                <a:spcPts val="1200"/>
              </a:spcBef>
              <a:spcAft>
                <a:spcPts val="1200"/>
              </a:spcAft>
              <a:buNone/>
            </a:pPr>
            <a:r>
              <a:t/>
            </a:r>
            <a:endParaRPr b="1" i="1" sz="2100">
              <a:solidFill>
                <a:schemeClr val="dk1"/>
              </a:solidFill>
            </a:endParaRPr>
          </a:p>
        </p:txBody>
      </p:sp>
      <p:sp>
        <p:nvSpPr>
          <p:cNvPr id="137" name="Google Shape;137;p24"/>
          <p:cNvSpPr txBox="1"/>
          <p:nvPr/>
        </p:nvSpPr>
        <p:spPr>
          <a:xfrm>
            <a:off x="6231050" y="787075"/>
            <a:ext cx="2808000" cy="507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100" u="sng">
                <a:solidFill>
                  <a:schemeClr val="dk1"/>
                </a:solidFill>
              </a:rPr>
              <a:t>POTENTIAL RISKS</a:t>
            </a:r>
            <a:endParaRPr b="1" sz="2100" u="sng">
              <a:solidFill>
                <a:schemeClr val="dk1"/>
              </a:solidFill>
            </a:endParaRPr>
          </a:p>
        </p:txBody>
      </p:sp>
      <p:sp>
        <p:nvSpPr>
          <p:cNvPr id="138" name="Google Shape;138;p24"/>
          <p:cNvSpPr txBox="1"/>
          <p:nvPr>
            <p:ph idx="1" type="body"/>
          </p:nvPr>
        </p:nvSpPr>
        <p:spPr>
          <a:xfrm>
            <a:off x="6231050" y="1207775"/>
            <a:ext cx="2808000" cy="3179400"/>
          </a:xfrm>
          <a:prstGeom prst="rect">
            <a:avLst/>
          </a:prstGeom>
        </p:spPr>
        <p:txBody>
          <a:bodyPr anchorCtr="0" anchor="t" bIns="91425" lIns="91425" spcFirstLastPara="1" rIns="91425" wrap="square" tIns="91425">
            <a:normAutofit fontScale="47500"/>
          </a:bodyPr>
          <a:lstStyle/>
          <a:p>
            <a:pPr indent="0" lvl="0" marL="0" rtl="0" algn="l">
              <a:spcBef>
                <a:spcPts val="0"/>
              </a:spcBef>
              <a:spcAft>
                <a:spcPts val="0"/>
              </a:spcAft>
              <a:buNone/>
            </a:pPr>
            <a:r>
              <a:t/>
            </a:r>
            <a:endParaRPr b="1" i="1" sz="5000">
              <a:solidFill>
                <a:srgbClr val="FFFF00"/>
              </a:solidFill>
            </a:endParaRPr>
          </a:p>
          <a:p>
            <a:pPr indent="0" lvl="0" marL="0" rtl="0" algn="ctr">
              <a:spcBef>
                <a:spcPts val="1200"/>
              </a:spcBef>
              <a:spcAft>
                <a:spcPts val="0"/>
              </a:spcAft>
              <a:buNone/>
            </a:pPr>
            <a:r>
              <a:rPr b="1" i="1" lang="en" sz="3350">
                <a:solidFill>
                  <a:srgbClr val="FFFF00"/>
                </a:solidFill>
              </a:rPr>
              <a:t>INTERPERSONAL RISK</a:t>
            </a:r>
            <a:endParaRPr b="1" i="1" sz="3350">
              <a:solidFill>
                <a:srgbClr val="FFFF00"/>
              </a:solidFill>
            </a:endParaRPr>
          </a:p>
          <a:p>
            <a:pPr indent="0" lvl="0" marL="0" rtl="0" algn="ctr">
              <a:spcBef>
                <a:spcPts val="1200"/>
              </a:spcBef>
              <a:spcAft>
                <a:spcPts val="0"/>
              </a:spcAft>
              <a:buNone/>
            </a:pPr>
            <a:r>
              <a:rPr b="1" i="1" lang="en" sz="3350">
                <a:solidFill>
                  <a:srgbClr val="FFFF00"/>
                </a:solidFill>
              </a:rPr>
              <a:t>IMAGE RISK</a:t>
            </a:r>
            <a:endParaRPr b="1" i="1" sz="3350">
              <a:solidFill>
                <a:srgbClr val="FFFF00"/>
              </a:solidFill>
            </a:endParaRPr>
          </a:p>
          <a:p>
            <a:pPr indent="0" lvl="0" marL="0" rtl="0" algn="ctr">
              <a:spcBef>
                <a:spcPts val="1200"/>
              </a:spcBef>
              <a:spcAft>
                <a:spcPts val="0"/>
              </a:spcAft>
              <a:buNone/>
            </a:pPr>
            <a:r>
              <a:rPr b="1" i="1" lang="en" sz="3350">
                <a:solidFill>
                  <a:srgbClr val="FFFF00"/>
                </a:solidFill>
              </a:rPr>
              <a:t>RISK FOR BLAME</a:t>
            </a:r>
            <a:endParaRPr b="1" i="1" sz="3350">
              <a:solidFill>
                <a:srgbClr val="FFFF00"/>
              </a:solidFill>
            </a:endParaRPr>
          </a:p>
          <a:p>
            <a:pPr indent="0" lvl="0" marL="0" rtl="0" algn="l">
              <a:spcBef>
                <a:spcPts val="1200"/>
              </a:spcBef>
              <a:spcAft>
                <a:spcPts val="0"/>
              </a:spcAft>
              <a:buNone/>
            </a:pPr>
            <a:r>
              <a:t/>
            </a:r>
            <a:endParaRPr b="1" i="1" sz="5000">
              <a:solidFill>
                <a:schemeClr val="dk1"/>
              </a:solidFill>
            </a:endParaRPr>
          </a:p>
          <a:p>
            <a:pPr indent="0" lvl="0" marL="0" rtl="0" algn="l">
              <a:spcBef>
                <a:spcPts val="1200"/>
              </a:spcBef>
              <a:spcAft>
                <a:spcPts val="0"/>
              </a:spcAft>
              <a:buNone/>
            </a:pPr>
            <a:r>
              <a:t/>
            </a:r>
            <a:endParaRPr b="1" i="1" sz="2100">
              <a:solidFill>
                <a:schemeClr val="dk1"/>
              </a:solidFill>
            </a:endParaRPr>
          </a:p>
          <a:p>
            <a:pPr indent="0" lvl="0" marL="0" rtl="0" algn="r">
              <a:spcBef>
                <a:spcPts val="1200"/>
              </a:spcBef>
              <a:spcAft>
                <a:spcPts val="1200"/>
              </a:spcAft>
              <a:buNone/>
            </a:pPr>
            <a:r>
              <a:rPr b="1" i="1" lang="en" sz="1679">
                <a:solidFill>
                  <a:schemeClr val="dk1"/>
                </a:solidFill>
              </a:rPr>
              <a:t>Harvard Business Review, 2020</a:t>
            </a:r>
            <a:endParaRPr b="1" i="1" sz="1679">
              <a:solidFill>
                <a:schemeClr val="dk1"/>
              </a:solidFill>
            </a:endParaRPr>
          </a:p>
        </p:txBody>
      </p:sp>
      <p:pic>
        <p:nvPicPr>
          <p:cNvPr id="139" name="Google Shape;139;p24"/>
          <p:cNvPicPr preferRelativeResize="0"/>
          <p:nvPr/>
        </p:nvPicPr>
        <p:blipFill>
          <a:blip r:embed="rId3">
            <a:alphaModFix/>
          </a:blip>
          <a:stretch>
            <a:fillRect/>
          </a:stretch>
        </p:blipFill>
        <p:spPr>
          <a:xfrm>
            <a:off x="3361313" y="1942800"/>
            <a:ext cx="2628125" cy="1257900"/>
          </a:xfrm>
          <a:prstGeom prst="rect">
            <a:avLst/>
          </a:prstGeom>
          <a:noFill/>
          <a:ln cap="flat" cmpd="sng" w="19050">
            <a:solidFill>
              <a:schemeClr val="lt2"/>
            </a:solidFill>
            <a:prstDash val="solid"/>
            <a:round/>
            <a:headEnd len="sm" w="sm" type="none"/>
            <a:tailEnd len="sm" w="sm" type="none"/>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5"/>
          <p:cNvSpPr txBox="1"/>
          <p:nvPr>
            <p:ph type="title"/>
          </p:nvPr>
        </p:nvSpPr>
        <p:spPr>
          <a:xfrm>
            <a:off x="339450" y="807175"/>
            <a:ext cx="8465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3420"/>
              <a:t>3 STEPS FOR EFFECTIVE COVERAGE</a:t>
            </a:r>
            <a:endParaRPr sz="3420"/>
          </a:p>
        </p:txBody>
      </p:sp>
      <p:sp>
        <p:nvSpPr>
          <p:cNvPr id="145" name="Google Shape;145;p25"/>
          <p:cNvSpPr txBox="1"/>
          <p:nvPr>
            <p:ph idx="1" type="body"/>
          </p:nvPr>
        </p:nvSpPr>
        <p:spPr>
          <a:xfrm>
            <a:off x="720900" y="2183050"/>
            <a:ext cx="7702200" cy="2361900"/>
          </a:xfrm>
          <a:prstGeom prst="rect">
            <a:avLst/>
          </a:prstGeom>
        </p:spPr>
        <p:txBody>
          <a:bodyPr anchorCtr="0" anchor="t" bIns="91425" lIns="91425" spcFirstLastPara="1" rIns="91425" wrap="square" tIns="91425">
            <a:normAutofit fontScale="47500"/>
          </a:bodyPr>
          <a:lstStyle/>
          <a:p>
            <a:pPr indent="-407239" lvl="0" marL="457200" rtl="0" algn="ctr">
              <a:spcBef>
                <a:spcPts val="0"/>
              </a:spcBef>
              <a:spcAft>
                <a:spcPts val="0"/>
              </a:spcAft>
              <a:buClr>
                <a:srgbClr val="FFFF00"/>
              </a:buClr>
              <a:buSzPct val="100000"/>
              <a:buAutoNum type="arabicPeriod"/>
            </a:pPr>
            <a:r>
              <a:rPr lang="en" sz="5923">
                <a:solidFill>
                  <a:srgbClr val="FFFF00"/>
                </a:solidFill>
              </a:rPr>
              <a:t>Put Processes And Procedures In Place</a:t>
            </a:r>
            <a:endParaRPr sz="5923">
              <a:solidFill>
                <a:srgbClr val="FFFF00"/>
              </a:solidFill>
            </a:endParaRPr>
          </a:p>
          <a:p>
            <a:pPr indent="-407239" lvl="0" marL="457200" rtl="0" algn="ctr">
              <a:lnSpc>
                <a:spcPct val="100000"/>
              </a:lnSpc>
              <a:spcBef>
                <a:spcPts val="0"/>
              </a:spcBef>
              <a:spcAft>
                <a:spcPts val="0"/>
              </a:spcAft>
              <a:buClr>
                <a:srgbClr val="FFFF00"/>
              </a:buClr>
              <a:buSzPct val="100424"/>
              <a:buAutoNum type="arabicPeriod"/>
            </a:pPr>
            <a:r>
              <a:rPr lang="en" sz="5898">
                <a:solidFill>
                  <a:srgbClr val="FFFF00"/>
                </a:solidFill>
              </a:rPr>
              <a:t>Set Expectations And Ensure Accountability</a:t>
            </a:r>
            <a:endParaRPr sz="5898">
              <a:solidFill>
                <a:srgbClr val="FFFF00"/>
              </a:solidFill>
            </a:endParaRPr>
          </a:p>
          <a:p>
            <a:pPr indent="-407239" lvl="0" marL="457200" rtl="0" algn="ctr">
              <a:lnSpc>
                <a:spcPct val="100000"/>
              </a:lnSpc>
              <a:spcBef>
                <a:spcPts val="0"/>
              </a:spcBef>
              <a:spcAft>
                <a:spcPts val="0"/>
              </a:spcAft>
              <a:buClr>
                <a:srgbClr val="FFFF00"/>
              </a:buClr>
              <a:buSzPct val="100424"/>
              <a:buAutoNum type="arabicPeriod"/>
            </a:pPr>
            <a:r>
              <a:rPr lang="en" sz="5898">
                <a:solidFill>
                  <a:srgbClr val="FFFF00"/>
                </a:solidFill>
              </a:rPr>
              <a:t>Have a clear person in Charge</a:t>
            </a:r>
            <a:endParaRPr sz="5898">
              <a:solidFill>
                <a:srgbClr val="FFFF00"/>
              </a:solidFill>
            </a:endParaRPr>
          </a:p>
          <a:p>
            <a:pPr indent="0" lvl="0" marL="0" rtl="0" algn="ctr">
              <a:lnSpc>
                <a:spcPct val="100000"/>
              </a:lnSpc>
              <a:spcBef>
                <a:spcPts val="0"/>
              </a:spcBef>
              <a:spcAft>
                <a:spcPts val="0"/>
              </a:spcAft>
              <a:buNone/>
            </a:pPr>
            <a:r>
              <a:t/>
            </a:r>
            <a:endParaRPr sz="3625">
              <a:solidFill>
                <a:srgbClr val="FFFF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6"/>
          <p:cNvSpPr txBox="1"/>
          <p:nvPr>
            <p:ph type="title"/>
          </p:nvPr>
        </p:nvSpPr>
        <p:spPr>
          <a:xfrm>
            <a:off x="311700" y="282375"/>
            <a:ext cx="8520600" cy="19635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REAL TALK</a:t>
            </a:r>
            <a:endParaRPr/>
          </a:p>
        </p:txBody>
      </p:sp>
      <p:sp>
        <p:nvSpPr>
          <p:cNvPr id="151" name="Google Shape;151;p26"/>
          <p:cNvSpPr txBox="1"/>
          <p:nvPr>
            <p:ph idx="1" type="body"/>
          </p:nvPr>
        </p:nvSpPr>
        <p:spPr>
          <a:xfrm>
            <a:off x="261475" y="2571750"/>
            <a:ext cx="8520600" cy="21819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FFFF00"/>
                </a:solidFill>
              </a:rPr>
              <a:t>IF YOU DON’T HAVE SUPPORTIVE ADMINISTRATORS &amp; FACULTY AROUND YOU, YOU MAY BE IN THE WRONG PLACE</a:t>
            </a:r>
            <a:endParaRPr>
              <a:solidFill>
                <a:srgbClr val="FFFF00"/>
              </a:solidFill>
            </a:endParaRPr>
          </a:p>
          <a:p>
            <a:pPr indent="0" lvl="0" marL="0" rtl="0" algn="ctr">
              <a:spcBef>
                <a:spcPts val="1200"/>
              </a:spcBef>
              <a:spcAft>
                <a:spcPts val="0"/>
              </a:spcAft>
              <a:buNone/>
            </a:pPr>
            <a:r>
              <a:t/>
            </a:r>
            <a:endParaRPr>
              <a:solidFill>
                <a:srgbClr val="FFFF00"/>
              </a:solidFill>
            </a:endParaRPr>
          </a:p>
          <a:p>
            <a:pPr indent="0" lvl="0" marL="0" rtl="0" algn="ctr">
              <a:spcBef>
                <a:spcPts val="1200"/>
              </a:spcBef>
              <a:spcAft>
                <a:spcPts val="1200"/>
              </a:spcAft>
              <a:buNone/>
            </a:pPr>
            <a:r>
              <a:rPr lang="en">
                <a:solidFill>
                  <a:schemeClr val="accent2"/>
                </a:solidFill>
              </a:rPr>
              <a:t>You can’t do it on your own, period. It </a:t>
            </a:r>
            <a:r>
              <a:rPr lang="en">
                <a:solidFill>
                  <a:schemeClr val="accent2"/>
                </a:solidFill>
              </a:rPr>
              <a:t>takes a village.</a:t>
            </a:r>
            <a:endParaRPr>
              <a:solidFill>
                <a:schemeClr val="accent2"/>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155" name="Shape 155"/>
        <p:cNvGrpSpPr/>
        <p:nvPr/>
      </p:nvGrpSpPr>
      <p:grpSpPr>
        <a:xfrm>
          <a:off x="0" y="0"/>
          <a:ext cx="0" cy="0"/>
          <a:chOff x="0" y="0"/>
          <a:chExt cx="0" cy="0"/>
        </a:xfrm>
      </p:grpSpPr>
      <p:sp>
        <p:nvSpPr>
          <p:cNvPr id="156" name="Google Shape;156;p27"/>
          <p:cNvSpPr txBox="1"/>
          <p:nvPr/>
        </p:nvSpPr>
        <p:spPr>
          <a:xfrm>
            <a:off x="273825" y="655675"/>
            <a:ext cx="3000000" cy="815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4100" u="sng">
                <a:solidFill>
                  <a:schemeClr val="dk1"/>
                </a:solidFill>
              </a:rPr>
              <a:t>MYTH #3</a:t>
            </a:r>
            <a:endParaRPr/>
          </a:p>
        </p:txBody>
      </p:sp>
      <p:sp>
        <p:nvSpPr>
          <p:cNvPr id="157" name="Google Shape;157;p27"/>
          <p:cNvSpPr txBox="1"/>
          <p:nvPr/>
        </p:nvSpPr>
        <p:spPr>
          <a:xfrm>
            <a:off x="273825" y="1768350"/>
            <a:ext cx="3000000" cy="1606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b="1" lang="en" sz="2800">
                <a:solidFill>
                  <a:schemeClr val="dk1"/>
                </a:solidFill>
              </a:rPr>
              <a:t>YOU ALWAYS</a:t>
            </a:r>
            <a:br>
              <a:rPr b="1" lang="en" sz="2800">
                <a:solidFill>
                  <a:schemeClr val="dk1"/>
                </a:solidFill>
              </a:rPr>
            </a:br>
            <a:r>
              <a:rPr b="1" lang="en" sz="2800">
                <a:solidFill>
                  <a:schemeClr val="dk1"/>
                </a:solidFill>
              </a:rPr>
              <a:t>NEED TO BE</a:t>
            </a:r>
            <a:br>
              <a:rPr b="1" lang="en" sz="2800">
                <a:solidFill>
                  <a:schemeClr val="dk1"/>
                </a:solidFill>
              </a:rPr>
            </a:br>
            <a:r>
              <a:rPr b="1" lang="en" sz="2800">
                <a:solidFill>
                  <a:schemeClr val="dk1"/>
                </a:solidFill>
              </a:rPr>
              <a:t>ON DUTY</a:t>
            </a:r>
            <a:endParaRPr b="1" sz="2800">
              <a:solidFill>
                <a:schemeClr val="dk1"/>
              </a:solidFill>
            </a:endParaRPr>
          </a:p>
        </p:txBody>
      </p:sp>
      <p:pic>
        <p:nvPicPr>
          <p:cNvPr id="158" name="Google Shape;158;p27"/>
          <p:cNvPicPr preferRelativeResize="0"/>
          <p:nvPr/>
        </p:nvPicPr>
        <p:blipFill>
          <a:blip r:embed="rId3">
            <a:alphaModFix/>
          </a:blip>
          <a:stretch>
            <a:fillRect/>
          </a:stretch>
        </p:blipFill>
        <p:spPr>
          <a:xfrm>
            <a:off x="3977225" y="152400"/>
            <a:ext cx="4838702" cy="4838702"/>
          </a:xfrm>
          <a:prstGeom prst="rect">
            <a:avLst/>
          </a:prstGeom>
          <a:noFill/>
          <a:ln cap="flat" cmpd="sng" w="19050">
            <a:solidFill>
              <a:schemeClr val="lt2"/>
            </a:solidFill>
            <a:prstDash val="solid"/>
            <a:round/>
            <a:headEnd len="sm" w="sm" type="none"/>
            <a:tailEnd len="sm" w="sm" type="none"/>
          </a:ln>
        </p:spPr>
      </p:pic>
      <p:sp>
        <p:nvSpPr>
          <p:cNvPr id="159" name="Google Shape;159;p27"/>
          <p:cNvSpPr txBox="1"/>
          <p:nvPr/>
        </p:nvSpPr>
        <p:spPr>
          <a:xfrm>
            <a:off x="273825" y="3785000"/>
            <a:ext cx="3000000" cy="1122000"/>
          </a:xfrm>
          <a:prstGeom prst="rect">
            <a:avLst/>
          </a:prstGeom>
          <a:noFill/>
          <a:ln>
            <a:noFill/>
          </a:ln>
        </p:spPr>
        <p:txBody>
          <a:bodyPr anchorCtr="0" anchor="t" bIns="91425" lIns="91425" spcFirstLastPara="1" rIns="91425" wrap="square" tIns="91425">
            <a:spAutoFit/>
          </a:bodyPr>
          <a:lstStyle/>
          <a:p>
            <a:pPr indent="0" lvl="0" marL="0" rtl="0" algn="ctr">
              <a:lnSpc>
                <a:spcPct val="143181"/>
              </a:lnSpc>
              <a:spcBef>
                <a:spcPts val="0"/>
              </a:spcBef>
              <a:spcAft>
                <a:spcPts val="0"/>
              </a:spcAft>
              <a:buNone/>
            </a:pPr>
            <a:r>
              <a:rPr i="1" lang="en" sz="1150">
                <a:solidFill>
                  <a:schemeClr val="accent1"/>
                </a:solidFill>
              </a:rPr>
              <a:t>"A leader is best when people barely know he exists, when his work is done, his aim fulfilled, they will say: we did it ourselves". </a:t>
            </a:r>
            <a:endParaRPr i="1" sz="1150">
              <a:solidFill>
                <a:schemeClr val="accent1"/>
              </a:solidFill>
            </a:endParaRPr>
          </a:p>
          <a:p>
            <a:pPr indent="0" lvl="0" marL="0" rtl="0" algn="ctr">
              <a:lnSpc>
                <a:spcPct val="143181"/>
              </a:lnSpc>
              <a:spcBef>
                <a:spcPts val="0"/>
              </a:spcBef>
              <a:spcAft>
                <a:spcPts val="0"/>
              </a:spcAft>
              <a:buNone/>
            </a:pPr>
            <a:r>
              <a:rPr i="1" lang="en" sz="1150">
                <a:solidFill>
                  <a:schemeClr val="accent1"/>
                </a:solidFill>
              </a:rPr>
              <a:t>- Lao Tzu</a:t>
            </a:r>
            <a:endParaRPr i="1" sz="1100">
              <a:solidFill>
                <a:schemeClr val="accent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2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SzPts val="990"/>
              <a:buNone/>
            </a:pPr>
            <a:r>
              <a:rPr b="1" lang="en" sz="1920">
                <a:solidFill>
                  <a:srgbClr val="FFFF00"/>
                </a:solidFill>
              </a:rPr>
              <a:t>13 Ways to Ensure Things Run Smoothly When Leaders Are Absent</a:t>
            </a:r>
            <a:endParaRPr b="1" sz="1605">
              <a:solidFill>
                <a:srgbClr val="FFFF00"/>
              </a:solidFill>
              <a:highlight>
                <a:schemeClr val="accent1"/>
              </a:highlight>
            </a:endParaRPr>
          </a:p>
          <a:p>
            <a:pPr indent="0" lvl="0" marL="0" rtl="0" algn="l">
              <a:spcBef>
                <a:spcPts val="1200"/>
              </a:spcBef>
              <a:spcAft>
                <a:spcPts val="0"/>
              </a:spcAft>
              <a:buSzPts val="990"/>
              <a:buNone/>
            </a:pPr>
            <a:r>
              <a:t/>
            </a:r>
            <a:endParaRPr sz="2520"/>
          </a:p>
        </p:txBody>
      </p:sp>
      <p:sp>
        <p:nvSpPr>
          <p:cNvPr id="165" name="Google Shape;165;p28"/>
          <p:cNvSpPr txBox="1"/>
          <p:nvPr>
            <p:ph idx="1" type="body"/>
          </p:nvPr>
        </p:nvSpPr>
        <p:spPr>
          <a:xfrm>
            <a:off x="311700" y="1017725"/>
            <a:ext cx="8520600" cy="38355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i="1" lang="en" sz="1600"/>
              <a:t>According to the Forbes Coaches Council… </a:t>
            </a:r>
            <a:endParaRPr i="1" sz="1600"/>
          </a:p>
          <a:p>
            <a:pPr indent="0" lvl="0" marL="0" rtl="0" algn="ctr">
              <a:spcBef>
                <a:spcPts val="0"/>
              </a:spcBef>
              <a:spcAft>
                <a:spcPts val="0"/>
              </a:spcAft>
              <a:buNone/>
            </a:pPr>
            <a:r>
              <a:rPr i="1" lang="en" sz="1600" u="sng">
                <a:solidFill>
                  <a:schemeClr val="hlink"/>
                </a:solidFill>
                <a:hlinkClick r:id="rId3"/>
              </a:rPr>
              <a:t>Click for article</a:t>
            </a:r>
            <a:endParaRPr i="1" sz="1600"/>
          </a:p>
        </p:txBody>
      </p:sp>
      <p:sp>
        <p:nvSpPr>
          <p:cNvPr id="166" name="Google Shape;166;p28"/>
          <p:cNvSpPr txBox="1"/>
          <p:nvPr>
            <p:ph idx="4294967295" type="body"/>
          </p:nvPr>
        </p:nvSpPr>
        <p:spPr>
          <a:xfrm>
            <a:off x="2140800" y="1847200"/>
            <a:ext cx="4862400" cy="2903700"/>
          </a:xfrm>
          <a:prstGeom prst="rect">
            <a:avLst/>
          </a:prstGeom>
        </p:spPr>
        <p:txBody>
          <a:bodyPr anchorCtr="0" anchor="t" bIns="91425" lIns="91425" spcFirstLastPara="1" rIns="91425" wrap="square" tIns="91425">
            <a:noAutofit/>
          </a:bodyPr>
          <a:lstStyle/>
          <a:p>
            <a:pPr indent="-312738" lvl="0" marL="457200" rtl="0" algn="l">
              <a:spcBef>
                <a:spcPts val="0"/>
              </a:spcBef>
              <a:spcAft>
                <a:spcPts val="0"/>
              </a:spcAft>
              <a:buClr>
                <a:srgbClr val="FFFF00"/>
              </a:buClr>
              <a:buSzPts val="1325"/>
              <a:buAutoNum type="arabicPeriod"/>
            </a:pPr>
            <a:r>
              <a:rPr lang="en" sz="1325">
                <a:solidFill>
                  <a:srgbClr val="FFFF00"/>
                </a:solidFill>
              </a:rPr>
              <a:t>Be a Coaching Leader</a:t>
            </a:r>
            <a:endParaRPr sz="1325">
              <a:solidFill>
                <a:srgbClr val="FFFF00"/>
              </a:solidFill>
            </a:endParaRPr>
          </a:p>
          <a:p>
            <a:pPr indent="-312738" lvl="0" marL="457200" rtl="0" algn="l">
              <a:spcBef>
                <a:spcPts val="0"/>
              </a:spcBef>
              <a:spcAft>
                <a:spcPts val="0"/>
              </a:spcAft>
              <a:buClr>
                <a:schemeClr val="dk1"/>
              </a:buClr>
              <a:buSzPts val="1325"/>
              <a:buAutoNum type="arabicPeriod"/>
            </a:pPr>
            <a:r>
              <a:rPr lang="en" sz="1325">
                <a:solidFill>
                  <a:schemeClr val="dk1"/>
                </a:solidFill>
              </a:rPr>
              <a:t>Teach Your Team How To Think</a:t>
            </a:r>
            <a:endParaRPr sz="1325">
              <a:solidFill>
                <a:schemeClr val="dk1"/>
              </a:solidFill>
            </a:endParaRPr>
          </a:p>
          <a:p>
            <a:pPr indent="-312738" lvl="0" marL="457200" rtl="0" algn="l">
              <a:spcBef>
                <a:spcPts val="0"/>
              </a:spcBef>
              <a:spcAft>
                <a:spcPts val="0"/>
              </a:spcAft>
              <a:buClr>
                <a:srgbClr val="FFFF00"/>
              </a:buClr>
              <a:buSzPts val="1325"/>
              <a:buAutoNum type="arabicPeriod"/>
            </a:pPr>
            <a:r>
              <a:rPr lang="en" sz="1325">
                <a:solidFill>
                  <a:srgbClr val="FFFF00"/>
                </a:solidFill>
              </a:rPr>
              <a:t>Lay Out A Clear Vision</a:t>
            </a:r>
            <a:endParaRPr sz="1325">
              <a:solidFill>
                <a:srgbClr val="FFFF00"/>
              </a:solidFill>
            </a:endParaRPr>
          </a:p>
          <a:p>
            <a:pPr indent="-312738" lvl="0" marL="457200" rtl="0" algn="l">
              <a:spcBef>
                <a:spcPts val="0"/>
              </a:spcBef>
              <a:spcAft>
                <a:spcPts val="0"/>
              </a:spcAft>
              <a:buClr>
                <a:srgbClr val="FFFF00"/>
              </a:buClr>
              <a:buSzPts val="1325"/>
              <a:buAutoNum type="arabicPeriod"/>
            </a:pPr>
            <a:r>
              <a:rPr lang="en" sz="1325">
                <a:solidFill>
                  <a:srgbClr val="FFFF00"/>
                </a:solidFill>
              </a:rPr>
              <a:t>Put Processes And Procedures In Place</a:t>
            </a:r>
            <a:endParaRPr sz="1325">
              <a:solidFill>
                <a:srgbClr val="FFFF00"/>
              </a:solidFill>
            </a:endParaRPr>
          </a:p>
          <a:p>
            <a:pPr indent="-312738" lvl="0" marL="457200" rtl="0" algn="l">
              <a:spcBef>
                <a:spcPts val="0"/>
              </a:spcBef>
              <a:spcAft>
                <a:spcPts val="0"/>
              </a:spcAft>
              <a:buClr>
                <a:schemeClr val="dk1"/>
              </a:buClr>
              <a:buSzPts val="1325"/>
              <a:buAutoNum type="arabicPeriod"/>
            </a:pPr>
            <a:r>
              <a:rPr lang="en" sz="1325">
                <a:solidFill>
                  <a:schemeClr val="dk1"/>
                </a:solidFill>
              </a:rPr>
              <a:t>Set Expectations And Ensure Accountability</a:t>
            </a:r>
            <a:endParaRPr sz="1325">
              <a:solidFill>
                <a:schemeClr val="dk1"/>
              </a:solidFill>
            </a:endParaRPr>
          </a:p>
          <a:p>
            <a:pPr indent="-312738" lvl="0" marL="457200" rtl="0" algn="l">
              <a:spcBef>
                <a:spcPts val="0"/>
              </a:spcBef>
              <a:spcAft>
                <a:spcPts val="0"/>
              </a:spcAft>
              <a:buClr>
                <a:srgbClr val="FFFF00"/>
              </a:buClr>
              <a:buSzPts val="1325"/>
              <a:buAutoNum type="arabicPeriod"/>
            </a:pPr>
            <a:r>
              <a:rPr lang="en" sz="1325">
                <a:solidFill>
                  <a:srgbClr val="FFFF00"/>
                </a:solidFill>
              </a:rPr>
              <a:t>Hire Team Members Who Understand Your Work</a:t>
            </a:r>
            <a:endParaRPr sz="1325">
              <a:solidFill>
                <a:srgbClr val="FFFF00"/>
              </a:solidFill>
            </a:endParaRPr>
          </a:p>
          <a:p>
            <a:pPr indent="-312738" lvl="0" marL="457200" rtl="0" algn="l">
              <a:spcBef>
                <a:spcPts val="0"/>
              </a:spcBef>
              <a:spcAft>
                <a:spcPts val="0"/>
              </a:spcAft>
              <a:buClr>
                <a:schemeClr val="dk1"/>
              </a:buClr>
              <a:buSzPts val="1325"/>
              <a:buAutoNum type="arabicPeriod"/>
            </a:pPr>
            <a:r>
              <a:rPr lang="en" sz="1325">
                <a:solidFill>
                  <a:schemeClr val="dk1"/>
                </a:solidFill>
              </a:rPr>
              <a:t>Hire A Reliable Assistant</a:t>
            </a:r>
            <a:endParaRPr sz="1325">
              <a:solidFill>
                <a:schemeClr val="dk1"/>
              </a:solidFill>
            </a:endParaRPr>
          </a:p>
          <a:p>
            <a:pPr indent="-312738" lvl="0" marL="457200" rtl="0" algn="l">
              <a:spcBef>
                <a:spcPts val="0"/>
              </a:spcBef>
              <a:spcAft>
                <a:spcPts val="0"/>
              </a:spcAft>
              <a:buClr>
                <a:schemeClr val="dk1"/>
              </a:buClr>
              <a:buSzPts val="1325"/>
              <a:buAutoNum type="arabicPeriod"/>
            </a:pPr>
            <a:r>
              <a:rPr lang="en" sz="1325">
                <a:solidFill>
                  <a:schemeClr val="dk1"/>
                </a:solidFill>
              </a:rPr>
              <a:t>Have A Clear Person In Charge</a:t>
            </a:r>
            <a:endParaRPr sz="1325">
              <a:solidFill>
                <a:schemeClr val="dk1"/>
              </a:solidFill>
            </a:endParaRPr>
          </a:p>
          <a:p>
            <a:pPr indent="-312738" lvl="0" marL="457200" rtl="0" algn="l">
              <a:spcBef>
                <a:spcPts val="0"/>
              </a:spcBef>
              <a:spcAft>
                <a:spcPts val="0"/>
              </a:spcAft>
              <a:buClr>
                <a:schemeClr val="dk1"/>
              </a:buClr>
              <a:buSzPts val="1325"/>
              <a:buAutoNum type="arabicPeriod"/>
            </a:pPr>
            <a:r>
              <a:rPr lang="en" sz="1325">
                <a:solidFill>
                  <a:schemeClr val="dk1"/>
                </a:solidFill>
              </a:rPr>
              <a:t>Maintain A High Trust Culture</a:t>
            </a:r>
            <a:endParaRPr sz="1325">
              <a:solidFill>
                <a:schemeClr val="dk1"/>
              </a:solidFill>
            </a:endParaRPr>
          </a:p>
          <a:p>
            <a:pPr indent="-312738" lvl="0" marL="457200" rtl="0" algn="l">
              <a:spcBef>
                <a:spcPts val="0"/>
              </a:spcBef>
              <a:spcAft>
                <a:spcPts val="0"/>
              </a:spcAft>
              <a:buClr>
                <a:schemeClr val="dk1"/>
              </a:buClr>
              <a:buSzPts val="1325"/>
              <a:buAutoNum type="arabicPeriod"/>
            </a:pPr>
            <a:r>
              <a:rPr lang="en" sz="1325">
                <a:solidFill>
                  <a:schemeClr val="dk1"/>
                </a:solidFill>
              </a:rPr>
              <a:t>Begin Delegating Immediately</a:t>
            </a:r>
            <a:endParaRPr sz="1325">
              <a:solidFill>
                <a:schemeClr val="dk1"/>
              </a:solidFill>
            </a:endParaRPr>
          </a:p>
          <a:p>
            <a:pPr indent="-312738" lvl="0" marL="457200" rtl="0" algn="l">
              <a:spcBef>
                <a:spcPts val="0"/>
              </a:spcBef>
              <a:spcAft>
                <a:spcPts val="0"/>
              </a:spcAft>
              <a:buClr>
                <a:schemeClr val="dk1"/>
              </a:buClr>
              <a:buSzPts val="1325"/>
              <a:buAutoNum type="arabicPeriod"/>
            </a:pPr>
            <a:r>
              <a:rPr lang="en" sz="1325">
                <a:solidFill>
                  <a:schemeClr val="dk1"/>
                </a:solidFill>
              </a:rPr>
              <a:t>Surround Yourself With The Best</a:t>
            </a:r>
            <a:endParaRPr sz="1325">
              <a:solidFill>
                <a:schemeClr val="dk1"/>
              </a:solidFill>
            </a:endParaRPr>
          </a:p>
          <a:p>
            <a:pPr indent="-312738" lvl="0" marL="457200" rtl="0" algn="l">
              <a:spcBef>
                <a:spcPts val="0"/>
              </a:spcBef>
              <a:spcAft>
                <a:spcPts val="0"/>
              </a:spcAft>
              <a:buClr>
                <a:schemeClr val="dk1"/>
              </a:buClr>
              <a:buSzPts val="1325"/>
              <a:buAutoNum type="arabicPeriod"/>
            </a:pPr>
            <a:r>
              <a:rPr lang="en" sz="1325">
                <a:solidFill>
                  <a:schemeClr val="dk1"/>
                </a:solidFill>
              </a:rPr>
              <a:t>Clarify How Decision Should Be Made</a:t>
            </a:r>
            <a:endParaRPr sz="1325">
              <a:solidFill>
                <a:schemeClr val="dk1"/>
              </a:solidFill>
            </a:endParaRPr>
          </a:p>
          <a:p>
            <a:pPr indent="-312738" lvl="0" marL="457200" rtl="0" algn="l">
              <a:spcBef>
                <a:spcPts val="0"/>
              </a:spcBef>
              <a:spcAft>
                <a:spcPts val="0"/>
              </a:spcAft>
              <a:buClr>
                <a:schemeClr val="dk1"/>
              </a:buClr>
              <a:buSzPts val="1325"/>
              <a:buAutoNum type="arabicPeriod"/>
            </a:pPr>
            <a:r>
              <a:rPr lang="en" sz="1325">
                <a:solidFill>
                  <a:schemeClr val="dk1"/>
                </a:solidFill>
              </a:rPr>
              <a:t>Communicate Any Fears and Worst-Case Scenarios</a:t>
            </a:r>
            <a:endParaRPr sz="1325">
              <a:solidFill>
                <a:schemeClr val="dk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170" name="Shape 170"/>
        <p:cNvGrpSpPr/>
        <p:nvPr/>
      </p:nvGrpSpPr>
      <p:grpSpPr>
        <a:xfrm>
          <a:off x="0" y="0"/>
          <a:ext cx="0" cy="0"/>
          <a:chOff x="0" y="0"/>
          <a:chExt cx="0" cy="0"/>
        </a:xfrm>
      </p:grpSpPr>
      <p:sp>
        <p:nvSpPr>
          <p:cNvPr id="171" name="Google Shape;171;p29"/>
          <p:cNvSpPr txBox="1"/>
          <p:nvPr>
            <p:ph type="title"/>
          </p:nvPr>
        </p:nvSpPr>
        <p:spPr>
          <a:xfrm>
            <a:off x="311700" y="3307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3480"/>
              <a:t>SYSTEMS</a:t>
            </a:r>
            <a:endParaRPr sz="3480"/>
          </a:p>
        </p:txBody>
      </p:sp>
      <p:sp>
        <p:nvSpPr>
          <p:cNvPr id="172" name="Google Shape;172;p29"/>
          <p:cNvSpPr txBox="1"/>
          <p:nvPr>
            <p:ph idx="4294967295" type="subTitle"/>
          </p:nvPr>
        </p:nvSpPr>
        <p:spPr>
          <a:xfrm>
            <a:off x="262650" y="1378225"/>
            <a:ext cx="8618700" cy="10758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1200"/>
              </a:spcAft>
              <a:buNone/>
            </a:pPr>
            <a:r>
              <a:rPr b="1" lang="en" sz="1500">
                <a:solidFill>
                  <a:schemeClr val="dk1"/>
                </a:solidFill>
              </a:rPr>
              <a:t>Establish systems &amp; support workers to whom you can delegate and who can handle workload</a:t>
            </a:r>
            <a:endParaRPr b="1" sz="3700">
              <a:solidFill>
                <a:schemeClr val="dk1"/>
              </a:solidFill>
            </a:endParaRPr>
          </a:p>
        </p:txBody>
      </p:sp>
      <p:sp>
        <p:nvSpPr>
          <p:cNvPr id="173" name="Google Shape;173;p29"/>
          <p:cNvSpPr txBox="1"/>
          <p:nvPr>
            <p:ph idx="1" type="body"/>
          </p:nvPr>
        </p:nvSpPr>
        <p:spPr>
          <a:xfrm>
            <a:off x="265500" y="2291075"/>
            <a:ext cx="3999900" cy="2667300"/>
          </a:xfrm>
          <a:prstGeom prst="rect">
            <a:avLst/>
          </a:prstGeom>
        </p:spPr>
        <p:txBody>
          <a:bodyPr anchorCtr="0" anchor="t" bIns="91425" lIns="91425" spcFirstLastPara="1" rIns="91425" wrap="square" tIns="91425">
            <a:normAutofit/>
          </a:bodyPr>
          <a:lstStyle/>
          <a:p>
            <a:pPr indent="-412750" lvl="1" marL="914400" rtl="0" algn="l">
              <a:spcBef>
                <a:spcPts val="0"/>
              </a:spcBef>
              <a:spcAft>
                <a:spcPts val="0"/>
              </a:spcAft>
              <a:buClr>
                <a:srgbClr val="FFFF00"/>
              </a:buClr>
              <a:buSzPts val="2900"/>
              <a:buAutoNum type="alphaLcParenR"/>
            </a:pPr>
            <a:r>
              <a:rPr lang="en" sz="2900" u="sng">
                <a:solidFill>
                  <a:srgbClr val="FFFF00"/>
                </a:solidFill>
              </a:rPr>
              <a:t>Secretary</a:t>
            </a:r>
            <a:endParaRPr sz="2900" u="sng">
              <a:solidFill>
                <a:srgbClr val="FFFF00"/>
              </a:solidFill>
            </a:endParaRPr>
          </a:p>
          <a:p>
            <a:pPr indent="-412750" lvl="1" marL="914400" rtl="0" algn="l">
              <a:spcBef>
                <a:spcPts val="0"/>
              </a:spcBef>
              <a:spcAft>
                <a:spcPts val="0"/>
              </a:spcAft>
              <a:buClr>
                <a:srgbClr val="FFFF00"/>
              </a:buClr>
              <a:buSzPts val="2900"/>
              <a:buAutoNum type="alphaLcParenR"/>
            </a:pPr>
            <a:r>
              <a:rPr lang="en" sz="2900">
                <a:solidFill>
                  <a:srgbClr val="FFFF00"/>
                </a:solidFill>
              </a:rPr>
              <a:t>Game Managers</a:t>
            </a:r>
            <a:endParaRPr sz="2900">
              <a:solidFill>
                <a:srgbClr val="FFFF00"/>
              </a:solidFill>
            </a:endParaRPr>
          </a:p>
          <a:p>
            <a:pPr indent="-412750" lvl="1" marL="914400" rtl="0" algn="l">
              <a:spcBef>
                <a:spcPts val="0"/>
              </a:spcBef>
              <a:spcAft>
                <a:spcPts val="0"/>
              </a:spcAft>
              <a:buClr>
                <a:srgbClr val="FFFF00"/>
              </a:buClr>
              <a:buSzPts val="2900"/>
              <a:buAutoNum type="alphaLcParenR"/>
            </a:pPr>
            <a:r>
              <a:rPr lang="en" sz="2900">
                <a:solidFill>
                  <a:srgbClr val="FFFF00"/>
                </a:solidFill>
              </a:rPr>
              <a:t>Site Supervisors</a:t>
            </a:r>
            <a:endParaRPr sz="2900">
              <a:solidFill>
                <a:srgbClr val="FFFF00"/>
              </a:solidFill>
            </a:endParaRPr>
          </a:p>
          <a:p>
            <a:pPr indent="0" lvl="0" marL="0" rtl="0" algn="l">
              <a:spcBef>
                <a:spcPts val="0"/>
              </a:spcBef>
              <a:spcAft>
                <a:spcPts val="1200"/>
              </a:spcAft>
              <a:buNone/>
            </a:pPr>
            <a:r>
              <a:t/>
            </a:r>
            <a:endParaRPr sz="2000"/>
          </a:p>
        </p:txBody>
      </p:sp>
      <p:sp>
        <p:nvSpPr>
          <p:cNvPr id="174" name="Google Shape;174;p29"/>
          <p:cNvSpPr txBox="1"/>
          <p:nvPr>
            <p:ph idx="1" type="body"/>
          </p:nvPr>
        </p:nvSpPr>
        <p:spPr>
          <a:xfrm>
            <a:off x="4756525" y="2291075"/>
            <a:ext cx="4239300" cy="2667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900">
                <a:solidFill>
                  <a:srgbClr val="FFFF00"/>
                </a:solidFill>
              </a:rPr>
              <a:t>d)  </a:t>
            </a:r>
            <a:r>
              <a:rPr lang="en" sz="2900">
                <a:solidFill>
                  <a:srgbClr val="FFFF00"/>
                </a:solidFill>
              </a:rPr>
              <a:t>Work Study Students</a:t>
            </a:r>
            <a:endParaRPr sz="2900">
              <a:solidFill>
                <a:srgbClr val="FFFF00"/>
              </a:solidFill>
            </a:endParaRPr>
          </a:p>
          <a:p>
            <a:pPr indent="0" lvl="0" marL="0" rtl="0" algn="l">
              <a:spcBef>
                <a:spcPts val="0"/>
              </a:spcBef>
              <a:spcAft>
                <a:spcPts val="0"/>
              </a:spcAft>
              <a:buNone/>
            </a:pPr>
            <a:r>
              <a:rPr lang="en" sz="2900">
                <a:solidFill>
                  <a:srgbClr val="FFFF00"/>
                </a:solidFill>
              </a:rPr>
              <a:t>e)  Coaches</a:t>
            </a:r>
            <a:endParaRPr sz="2900">
              <a:solidFill>
                <a:srgbClr val="FFFF00"/>
              </a:solidFill>
            </a:endParaRPr>
          </a:p>
          <a:p>
            <a:pPr indent="0" lvl="0" marL="0" rtl="0" algn="l">
              <a:spcBef>
                <a:spcPts val="0"/>
              </a:spcBef>
              <a:spcAft>
                <a:spcPts val="0"/>
              </a:spcAft>
              <a:buNone/>
            </a:pPr>
            <a:r>
              <a:rPr lang="en" sz="2900">
                <a:solidFill>
                  <a:srgbClr val="FFFF00"/>
                </a:solidFill>
              </a:rPr>
              <a:t>f)   Custodial Staff</a:t>
            </a:r>
            <a:endParaRPr sz="2900">
              <a:solidFill>
                <a:srgbClr val="FFFF00"/>
              </a:solidFill>
            </a:endParaRPr>
          </a:p>
          <a:p>
            <a:pPr indent="0" lvl="0" marL="0" rtl="0" algn="l">
              <a:spcBef>
                <a:spcPts val="0"/>
              </a:spcBef>
              <a:spcAft>
                <a:spcPts val="120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178" name="Shape 178"/>
        <p:cNvGrpSpPr/>
        <p:nvPr/>
      </p:nvGrpSpPr>
      <p:grpSpPr>
        <a:xfrm>
          <a:off x="0" y="0"/>
          <a:ext cx="0" cy="0"/>
          <a:chOff x="0" y="0"/>
          <a:chExt cx="0" cy="0"/>
        </a:xfrm>
      </p:grpSpPr>
      <p:pic>
        <p:nvPicPr>
          <p:cNvPr id="179" name="Google Shape;179;p30"/>
          <p:cNvPicPr preferRelativeResize="0"/>
          <p:nvPr/>
        </p:nvPicPr>
        <p:blipFill>
          <a:blip r:embed="rId3">
            <a:alphaModFix/>
          </a:blip>
          <a:stretch>
            <a:fillRect/>
          </a:stretch>
        </p:blipFill>
        <p:spPr>
          <a:xfrm>
            <a:off x="148100" y="1676288"/>
            <a:ext cx="8847800" cy="1790925"/>
          </a:xfrm>
          <a:prstGeom prst="rect">
            <a:avLst/>
          </a:prstGeom>
          <a:noFill/>
          <a:ln>
            <a:noFill/>
          </a:ln>
        </p:spPr>
      </p:pic>
      <p:pic>
        <p:nvPicPr>
          <p:cNvPr id="180" name="Google Shape;180;p30"/>
          <p:cNvPicPr preferRelativeResize="0"/>
          <p:nvPr/>
        </p:nvPicPr>
        <p:blipFill>
          <a:blip r:embed="rId4">
            <a:alphaModFix/>
          </a:blip>
          <a:stretch>
            <a:fillRect/>
          </a:stretch>
        </p:blipFill>
        <p:spPr>
          <a:xfrm>
            <a:off x="1481599" y="298499"/>
            <a:ext cx="6180801" cy="454650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79"/>
                                        </p:tgtEl>
                                        <p:attrNameLst>
                                          <p:attrName>style.visibility</p:attrName>
                                        </p:attrNameLst>
                                      </p:cBhvr>
                                      <p:to>
                                        <p:strVal val="visible"/>
                                      </p:to>
                                    </p:set>
                                    <p:anim calcmode="lin" valueType="num">
                                      <p:cBhvr additive="base">
                                        <p:cTn dur="1000"/>
                                        <p:tgtEl>
                                          <p:spTgt spid="179"/>
                                        </p:tgtEl>
                                        <p:attrNameLst>
                                          <p:attrName>ppt_w</p:attrName>
                                        </p:attrNameLst>
                                      </p:cBhvr>
                                      <p:tavLst>
                                        <p:tav fmla="" tm="0">
                                          <p:val>
                                            <p:strVal val="0"/>
                                          </p:val>
                                        </p:tav>
                                        <p:tav fmla="" tm="100000">
                                          <p:val>
                                            <p:strVal val="#ppt_w"/>
                                          </p:val>
                                        </p:tav>
                                      </p:tavLst>
                                    </p:anim>
                                    <p:anim calcmode="lin" valueType="num">
                                      <p:cBhvr additive="base">
                                        <p:cTn dur="1000"/>
                                        <p:tgtEl>
                                          <p:spTgt spid="17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80"/>
                                        </p:tgtEl>
                                        <p:attrNameLst>
                                          <p:attrName>style.visibility</p:attrName>
                                        </p:attrNameLst>
                                      </p:cBhvr>
                                      <p:to>
                                        <p:strVal val="visible"/>
                                      </p:to>
                                    </p:set>
                                    <p:anim calcmode="lin" valueType="num">
                                      <p:cBhvr additive="base">
                                        <p:cTn dur="1000"/>
                                        <p:tgtEl>
                                          <p:spTgt spid="180"/>
                                        </p:tgtEl>
                                        <p:attrNameLst>
                                          <p:attrName>ppt_w</p:attrName>
                                        </p:attrNameLst>
                                      </p:cBhvr>
                                      <p:tavLst>
                                        <p:tav fmla="" tm="0">
                                          <p:val>
                                            <p:strVal val="0"/>
                                          </p:val>
                                        </p:tav>
                                        <p:tav fmla="" tm="100000">
                                          <p:val>
                                            <p:strVal val="#ppt_w"/>
                                          </p:val>
                                        </p:tav>
                                      </p:tavLst>
                                    </p:anim>
                                    <p:anim calcmode="lin" valueType="num">
                                      <p:cBhvr additive="base">
                                        <p:cTn dur="1000"/>
                                        <p:tgtEl>
                                          <p:spTgt spid="180"/>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3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3520"/>
              <a:t>DISCONNECT FROM HARDWARE</a:t>
            </a:r>
            <a:endParaRPr sz="3520"/>
          </a:p>
        </p:txBody>
      </p:sp>
      <p:sp>
        <p:nvSpPr>
          <p:cNvPr id="186" name="Google Shape;186;p31"/>
          <p:cNvSpPr txBox="1"/>
          <p:nvPr>
            <p:ph idx="1" type="body"/>
          </p:nvPr>
        </p:nvSpPr>
        <p:spPr>
          <a:xfrm>
            <a:off x="362775" y="1604325"/>
            <a:ext cx="4926000" cy="2982900"/>
          </a:xfrm>
          <a:prstGeom prst="rect">
            <a:avLst/>
          </a:prstGeom>
        </p:spPr>
        <p:txBody>
          <a:bodyPr anchorCtr="0" anchor="t" bIns="91425" lIns="91425" spcFirstLastPara="1" rIns="91425" wrap="square" tIns="91425">
            <a:normAutofit/>
          </a:bodyPr>
          <a:lstStyle/>
          <a:p>
            <a:pPr indent="0" lvl="0" marL="0" rtl="0" algn="l">
              <a:lnSpc>
                <a:spcPct val="95000"/>
              </a:lnSpc>
              <a:spcBef>
                <a:spcPts val="0"/>
              </a:spcBef>
              <a:spcAft>
                <a:spcPts val="0"/>
              </a:spcAft>
              <a:buSzPts val="523"/>
              <a:buNone/>
            </a:pPr>
            <a:r>
              <a:t/>
            </a:r>
            <a:endParaRPr>
              <a:solidFill>
                <a:schemeClr val="dk1"/>
              </a:solidFill>
            </a:endParaRPr>
          </a:p>
          <a:p>
            <a:pPr indent="0" lvl="0" marL="0" rtl="0" algn="l">
              <a:lnSpc>
                <a:spcPct val="95000"/>
              </a:lnSpc>
              <a:spcBef>
                <a:spcPts val="0"/>
              </a:spcBef>
              <a:spcAft>
                <a:spcPts val="0"/>
              </a:spcAft>
              <a:buSzPts val="523"/>
              <a:buNone/>
            </a:pPr>
            <a:r>
              <a:rPr lang="en">
                <a:solidFill>
                  <a:srgbClr val="FFFF00"/>
                </a:solidFill>
              </a:rPr>
              <a:t>Create and Set Boundaries</a:t>
            </a:r>
            <a:endParaRPr>
              <a:solidFill>
                <a:srgbClr val="FFFF00"/>
              </a:solidFill>
            </a:endParaRPr>
          </a:p>
          <a:p>
            <a:pPr indent="0" lvl="0" marL="0" rtl="0" algn="l">
              <a:lnSpc>
                <a:spcPct val="95000"/>
              </a:lnSpc>
              <a:spcBef>
                <a:spcPts val="0"/>
              </a:spcBef>
              <a:spcAft>
                <a:spcPts val="0"/>
              </a:spcAft>
              <a:buSzPts val="523"/>
              <a:buNone/>
            </a:pPr>
            <a:r>
              <a:rPr b="1" lang="en">
                <a:solidFill>
                  <a:srgbClr val="FFFF00"/>
                </a:solidFill>
              </a:rPr>
              <a:t>Communicate</a:t>
            </a:r>
            <a:r>
              <a:rPr lang="en">
                <a:solidFill>
                  <a:srgbClr val="FFFF00"/>
                </a:solidFill>
              </a:rPr>
              <a:t> those boundaries </a:t>
            </a:r>
            <a:r>
              <a:rPr b="1" lang="en">
                <a:solidFill>
                  <a:srgbClr val="FFFF00"/>
                </a:solidFill>
              </a:rPr>
              <a:t>clearly</a:t>
            </a:r>
            <a:endParaRPr b="1">
              <a:solidFill>
                <a:srgbClr val="FFFF00"/>
              </a:solidFill>
            </a:endParaRPr>
          </a:p>
          <a:p>
            <a:pPr indent="0" lvl="0" marL="0" rtl="0" algn="l">
              <a:lnSpc>
                <a:spcPct val="95000"/>
              </a:lnSpc>
              <a:spcBef>
                <a:spcPts val="0"/>
              </a:spcBef>
              <a:spcAft>
                <a:spcPts val="0"/>
              </a:spcAft>
              <a:buSzPts val="523"/>
              <a:buNone/>
            </a:pPr>
            <a:r>
              <a:t/>
            </a:r>
            <a:endParaRPr>
              <a:solidFill>
                <a:srgbClr val="FFFF00"/>
              </a:solidFill>
            </a:endParaRPr>
          </a:p>
          <a:p>
            <a:pPr indent="0" lvl="0" marL="0" rtl="0" algn="l">
              <a:lnSpc>
                <a:spcPct val="95000"/>
              </a:lnSpc>
              <a:spcBef>
                <a:spcPts val="0"/>
              </a:spcBef>
              <a:spcAft>
                <a:spcPts val="0"/>
              </a:spcAft>
              <a:buSzPts val="523"/>
              <a:buNone/>
            </a:pPr>
            <a:r>
              <a:rPr lang="en">
                <a:solidFill>
                  <a:srgbClr val="FFFF00"/>
                </a:solidFill>
              </a:rPr>
              <a:t>168 plan</a:t>
            </a:r>
            <a:endParaRPr>
              <a:solidFill>
                <a:srgbClr val="FFFF00"/>
              </a:solidFill>
            </a:endParaRPr>
          </a:p>
          <a:p>
            <a:pPr indent="0" lvl="0" marL="0" rtl="0" algn="l">
              <a:lnSpc>
                <a:spcPct val="95000"/>
              </a:lnSpc>
              <a:spcBef>
                <a:spcPts val="0"/>
              </a:spcBef>
              <a:spcAft>
                <a:spcPts val="0"/>
              </a:spcAft>
              <a:buSzPts val="523"/>
              <a:buNone/>
            </a:pPr>
            <a:r>
              <a:rPr lang="en">
                <a:solidFill>
                  <a:srgbClr val="FFFF00"/>
                </a:solidFill>
              </a:rPr>
              <a:t>Startup/Shutdown routines</a:t>
            </a:r>
            <a:endParaRPr>
              <a:solidFill>
                <a:srgbClr val="FFFF00"/>
              </a:solidFill>
            </a:endParaRPr>
          </a:p>
          <a:p>
            <a:pPr indent="0" lvl="0" marL="0" rtl="0" algn="l">
              <a:lnSpc>
                <a:spcPct val="95000"/>
              </a:lnSpc>
              <a:spcBef>
                <a:spcPts val="0"/>
              </a:spcBef>
              <a:spcAft>
                <a:spcPts val="0"/>
              </a:spcAft>
              <a:buSzPts val="523"/>
              <a:buNone/>
            </a:pPr>
            <a:r>
              <a:t/>
            </a:r>
            <a:endParaRPr>
              <a:solidFill>
                <a:srgbClr val="FFFF00"/>
              </a:solidFill>
            </a:endParaRPr>
          </a:p>
          <a:p>
            <a:pPr indent="0" lvl="0" marL="0" rtl="0" algn="l">
              <a:lnSpc>
                <a:spcPct val="95000"/>
              </a:lnSpc>
              <a:spcBef>
                <a:spcPts val="0"/>
              </a:spcBef>
              <a:spcAft>
                <a:spcPts val="0"/>
              </a:spcAft>
              <a:buSzPts val="523"/>
              <a:buNone/>
            </a:pPr>
            <a:r>
              <a:rPr lang="en">
                <a:solidFill>
                  <a:srgbClr val="FFFF00"/>
                </a:solidFill>
              </a:rPr>
              <a:t>STRESS MANAGEMENT- </a:t>
            </a:r>
            <a:r>
              <a:rPr lang="en" sz="1200">
                <a:solidFill>
                  <a:srgbClr val="FFFF00"/>
                </a:solidFill>
              </a:rPr>
              <a:t>this looks different for everyone…</a:t>
            </a:r>
            <a:endParaRPr sz="1200">
              <a:solidFill>
                <a:srgbClr val="FFFF00"/>
              </a:solidFill>
            </a:endParaRPr>
          </a:p>
        </p:txBody>
      </p:sp>
      <p:pic>
        <p:nvPicPr>
          <p:cNvPr id="187" name="Google Shape;187;p31"/>
          <p:cNvPicPr preferRelativeResize="0"/>
          <p:nvPr/>
        </p:nvPicPr>
        <p:blipFill rotWithShape="1">
          <a:blip r:embed="rId3">
            <a:alphaModFix/>
          </a:blip>
          <a:srcRect b="-70" l="0" r="-70" t="0"/>
          <a:stretch/>
        </p:blipFill>
        <p:spPr>
          <a:xfrm>
            <a:off x="5805613" y="3636325"/>
            <a:ext cx="1362456" cy="1362456"/>
          </a:xfrm>
          <a:prstGeom prst="rect">
            <a:avLst/>
          </a:prstGeom>
          <a:noFill/>
          <a:ln>
            <a:noFill/>
          </a:ln>
        </p:spPr>
      </p:pic>
      <p:pic>
        <p:nvPicPr>
          <p:cNvPr id="188" name="Google Shape;188;p31"/>
          <p:cNvPicPr preferRelativeResize="0"/>
          <p:nvPr/>
        </p:nvPicPr>
        <p:blipFill>
          <a:blip r:embed="rId4">
            <a:alphaModFix/>
          </a:blip>
          <a:stretch>
            <a:fillRect/>
          </a:stretch>
        </p:blipFill>
        <p:spPr>
          <a:xfrm>
            <a:off x="7433275" y="3599513"/>
            <a:ext cx="1399032" cy="1399032"/>
          </a:xfrm>
          <a:prstGeom prst="rect">
            <a:avLst/>
          </a:prstGeom>
          <a:noFill/>
          <a:ln>
            <a:noFill/>
          </a:ln>
        </p:spPr>
      </p:pic>
      <p:pic>
        <p:nvPicPr>
          <p:cNvPr id="189" name="Google Shape;189;p31"/>
          <p:cNvPicPr preferRelativeResize="0"/>
          <p:nvPr/>
        </p:nvPicPr>
        <p:blipFill rotWithShape="1">
          <a:blip r:embed="rId5">
            <a:alphaModFix/>
          </a:blip>
          <a:srcRect b="0" l="0" r="0" t="18765"/>
          <a:stretch/>
        </p:blipFill>
        <p:spPr>
          <a:xfrm>
            <a:off x="6331700" y="1115925"/>
            <a:ext cx="2194560" cy="238539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4"/>
          <p:cNvSpPr txBox="1"/>
          <p:nvPr>
            <p:ph type="title"/>
          </p:nvPr>
        </p:nvSpPr>
        <p:spPr>
          <a:xfrm>
            <a:off x="1037850" y="540800"/>
            <a:ext cx="2808000" cy="7557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sz="3000" u="sng"/>
              <a:t>About Cole</a:t>
            </a:r>
            <a:endParaRPr sz="3000" u="sng"/>
          </a:p>
        </p:txBody>
      </p:sp>
      <p:sp>
        <p:nvSpPr>
          <p:cNvPr id="63" name="Google Shape;63;p14"/>
          <p:cNvSpPr txBox="1"/>
          <p:nvPr>
            <p:ph idx="1" type="body"/>
          </p:nvPr>
        </p:nvSpPr>
        <p:spPr>
          <a:xfrm>
            <a:off x="311700" y="1389600"/>
            <a:ext cx="4260300" cy="3529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dk1"/>
                </a:solidFill>
              </a:rPr>
              <a:t>Married 13 years</a:t>
            </a:r>
            <a:endParaRPr sz="1600">
              <a:solidFill>
                <a:schemeClr val="dk1"/>
              </a:solidFill>
            </a:endParaRPr>
          </a:p>
          <a:p>
            <a:pPr indent="0" lvl="0" marL="0" rtl="0" algn="ctr">
              <a:spcBef>
                <a:spcPts val="1200"/>
              </a:spcBef>
              <a:spcAft>
                <a:spcPts val="0"/>
              </a:spcAft>
              <a:buNone/>
            </a:pPr>
            <a:r>
              <a:rPr lang="en" sz="1600">
                <a:solidFill>
                  <a:schemeClr val="dk1"/>
                </a:solidFill>
              </a:rPr>
              <a:t>Daughters Carly (10) Claire (6)</a:t>
            </a:r>
            <a:endParaRPr sz="1600">
              <a:solidFill>
                <a:schemeClr val="dk1"/>
              </a:solidFill>
            </a:endParaRPr>
          </a:p>
          <a:p>
            <a:pPr indent="0" lvl="0" marL="0" rtl="0" algn="ctr">
              <a:spcBef>
                <a:spcPts val="1200"/>
              </a:spcBef>
              <a:spcAft>
                <a:spcPts val="0"/>
              </a:spcAft>
              <a:buNone/>
            </a:pPr>
            <a:r>
              <a:rPr lang="en" sz="1600">
                <a:solidFill>
                  <a:schemeClr val="dk1"/>
                </a:solidFill>
              </a:rPr>
              <a:t>16 years in Education</a:t>
            </a:r>
            <a:endParaRPr sz="1600">
              <a:solidFill>
                <a:schemeClr val="dk1"/>
              </a:solidFill>
            </a:endParaRPr>
          </a:p>
          <a:p>
            <a:pPr indent="0" lvl="0" marL="0" rtl="0" algn="ctr">
              <a:spcBef>
                <a:spcPts val="1200"/>
              </a:spcBef>
              <a:spcAft>
                <a:spcPts val="0"/>
              </a:spcAft>
              <a:buNone/>
            </a:pPr>
            <a:r>
              <a:rPr lang="en" sz="1600">
                <a:solidFill>
                  <a:schemeClr val="dk1"/>
                </a:solidFill>
              </a:rPr>
              <a:t>14th year as an Athletic Administrator</a:t>
            </a:r>
            <a:endParaRPr sz="1600">
              <a:solidFill>
                <a:schemeClr val="dk1"/>
              </a:solidFill>
            </a:endParaRPr>
          </a:p>
          <a:p>
            <a:pPr indent="0" lvl="0" marL="0" rtl="0" algn="ctr">
              <a:spcBef>
                <a:spcPts val="1200"/>
              </a:spcBef>
              <a:spcAft>
                <a:spcPts val="0"/>
              </a:spcAft>
              <a:buNone/>
            </a:pPr>
            <a:r>
              <a:rPr lang="en" sz="1600">
                <a:solidFill>
                  <a:schemeClr val="dk1"/>
                </a:solidFill>
              </a:rPr>
              <a:t>10 years at Ellensburg HS</a:t>
            </a:r>
            <a:endParaRPr sz="1600">
              <a:solidFill>
                <a:schemeClr val="dk1"/>
              </a:solidFill>
            </a:endParaRPr>
          </a:p>
          <a:p>
            <a:pPr indent="0" lvl="0" marL="0" rtl="0" algn="ctr">
              <a:spcBef>
                <a:spcPts val="1200"/>
              </a:spcBef>
              <a:spcAft>
                <a:spcPts val="1200"/>
              </a:spcAft>
              <a:buNone/>
            </a:pPr>
            <a:r>
              <a:rPr lang="en" sz="1600">
                <a:solidFill>
                  <a:schemeClr val="dk1"/>
                </a:solidFill>
              </a:rPr>
              <a:t>CAA 2016, CMAA 2019</a:t>
            </a:r>
            <a:endParaRPr sz="1600">
              <a:solidFill>
                <a:schemeClr val="dk1"/>
              </a:solidFill>
            </a:endParaRPr>
          </a:p>
        </p:txBody>
      </p:sp>
      <p:pic>
        <p:nvPicPr>
          <p:cNvPr id="64" name="Google Shape;64;p14"/>
          <p:cNvPicPr preferRelativeResize="0"/>
          <p:nvPr/>
        </p:nvPicPr>
        <p:blipFill>
          <a:blip r:embed="rId3">
            <a:alphaModFix/>
          </a:blip>
          <a:stretch>
            <a:fillRect/>
          </a:stretch>
        </p:blipFill>
        <p:spPr>
          <a:xfrm>
            <a:off x="5230975" y="152400"/>
            <a:ext cx="3629025" cy="4838700"/>
          </a:xfrm>
          <a:prstGeom prst="rect">
            <a:avLst/>
          </a:prstGeom>
          <a:noFill/>
          <a:ln cap="flat" cmpd="sng" w="19050">
            <a:solidFill>
              <a:schemeClr val="lt2"/>
            </a:solidFill>
            <a:prstDash val="solid"/>
            <a:round/>
            <a:headEnd len="sm" w="sm" type="none"/>
            <a:tailEnd len="sm" w="sm" type="none"/>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3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3520"/>
              <a:t>PERSPECTIVE</a:t>
            </a:r>
            <a:endParaRPr sz="3520"/>
          </a:p>
        </p:txBody>
      </p:sp>
      <p:sp>
        <p:nvSpPr>
          <p:cNvPr id="195" name="Google Shape;195;p32"/>
          <p:cNvSpPr txBox="1"/>
          <p:nvPr>
            <p:ph idx="1" type="body"/>
          </p:nvPr>
        </p:nvSpPr>
        <p:spPr>
          <a:xfrm>
            <a:off x="5272500" y="1241525"/>
            <a:ext cx="3450600" cy="3160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sz="1400">
              <a:solidFill>
                <a:srgbClr val="FFFF00"/>
              </a:solidFill>
            </a:endParaRPr>
          </a:p>
          <a:p>
            <a:pPr indent="0" lvl="0" marL="0" rtl="0" algn="ctr">
              <a:spcBef>
                <a:spcPts val="0"/>
              </a:spcBef>
              <a:spcAft>
                <a:spcPts val="0"/>
              </a:spcAft>
              <a:buNone/>
            </a:pPr>
            <a:r>
              <a:rPr lang="en">
                <a:solidFill>
                  <a:srgbClr val="FFFF00"/>
                </a:solidFill>
              </a:rPr>
              <a:t>“Tomorrow’s victories are built on yesterday’s setbacks.”</a:t>
            </a:r>
            <a:endParaRPr>
              <a:solidFill>
                <a:srgbClr val="FFFF00"/>
              </a:solidFill>
            </a:endParaRPr>
          </a:p>
          <a:p>
            <a:pPr indent="0" lvl="0" marL="0" rtl="0" algn="ctr">
              <a:spcBef>
                <a:spcPts val="0"/>
              </a:spcBef>
              <a:spcAft>
                <a:spcPts val="0"/>
              </a:spcAft>
              <a:buNone/>
            </a:pPr>
            <a:r>
              <a:t/>
            </a:r>
            <a:endParaRPr>
              <a:solidFill>
                <a:srgbClr val="FFFF00"/>
              </a:solidFill>
            </a:endParaRPr>
          </a:p>
          <a:p>
            <a:pPr indent="0" lvl="0" marL="0" rtl="0" algn="ctr">
              <a:spcBef>
                <a:spcPts val="0"/>
              </a:spcBef>
              <a:spcAft>
                <a:spcPts val="0"/>
              </a:spcAft>
              <a:buNone/>
            </a:pPr>
            <a:r>
              <a:t/>
            </a:r>
            <a:endParaRPr>
              <a:solidFill>
                <a:srgbClr val="FFFF00"/>
              </a:solidFill>
            </a:endParaRPr>
          </a:p>
          <a:p>
            <a:pPr indent="0" lvl="0" marL="0" rtl="0" algn="ctr">
              <a:spcBef>
                <a:spcPts val="0"/>
              </a:spcBef>
              <a:spcAft>
                <a:spcPts val="0"/>
              </a:spcAft>
              <a:buNone/>
            </a:pPr>
            <a:r>
              <a:rPr lang="en">
                <a:solidFill>
                  <a:srgbClr val="FFFF00"/>
                </a:solidFill>
              </a:rPr>
              <a:t>Do not forget to have FUN!</a:t>
            </a:r>
            <a:endParaRPr>
              <a:solidFill>
                <a:srgbClr val="FFFF00"/>
              </a:solidFill>
            </a:endParaRPr>
          </a:p>
          <a:p>
            <a:pPr indent="0" lvl="0" marL="0" rtl="0" algn="ctr">
              <a:spcBef>
                <a:spcPts val="0"/>
              </a:spcBef>
              <a:spcAft>
                <a:spcPts val="0"/>
              </a:spcAft>
              <a:buNone/>
            </a:pPr>
            <a:r>
              <a:t/>
            </a:r>
            <a:endParaRPr sz="1100">
              <a:solidFill>
                <a:srgbClr val="FFFF00"/>
              </a:solidFill>
            </a:endParaRPr>
          </a:p>
          <a:p>
            <a:pPr indent="0" lvl="0" marL="0" rtl="0" algn="ctr">
              <a:spcBef>
                <a:spcPts val="0"/>
              </a:spcBef>
              <a:spcAft>
                <a:spcPts val="0"/>
              </a:spcAft>
              <a:buNone/>
            </a:pPr>
            <a:r>
              <a:t/>
            </a:r>
            <a:endParaRPr sz="1100">
              <a:solidFill>
                <a:srgbClr val="FFFF00"/>
              </a:solidFill>
            </a:endParaRPr>
          </a:p>
          <a:p>
            <a:pPr indent="0" lvl="0" marL="0" rtl="0" algn="l">
              <a:spcBef>
                <a:spcPts val="0"/>
              </a:spcBef>
              <a:spcAft>
                <a:spcPts val="0"/>
              </a:spcAft>
              <a:buNone/>
            </a:pPr>
            <a:r>
              <a:t/>
            </a:r>
            <a:endParaRPr sz="1100">
              <a:solidFill>
                <a:srgbClr val="FFFF00"/>
              </a:solidFill>
            </a:endParaRPr>
          </a:p>
          <a:p>
            <a:pPr indent="0" lvl="0" marL="0" rtl="0" algn="ctr">
              <a:spcBef>
                <a:spcPts val="0"/>
              </a:spcBef>
              <a:spcAft>
                <a:spcPts val="1200"/>
              </a:spcAft>
              <a:buNone/>
            </a:pPr>
            <a:r>
              <a:rPr lang="en">
                <a:solidFill>
                  <a:srgbClr val="FFFF00"/>
                </a:solidFill>
              </a:rPr>
              <a:t>The 80-10-10 Rule</a:t>
            </a:r>
            <a:endParaRPr>
              <a:solidFill>
                <a:srgbClr val="FFFF00"/>
              </a:solidFill>
            </a:endParaRPr>
          </a:p>
        </p:txBody>
      </p:sp>
      <p:pic>
        <p:nvPicPr>
          <p:cNvPr id="196" name="Google Shape;196;p32"/>
          <p:cNvPicPr preferRelativeResize="0"/>
          <p:nvPr/>
        </p:nvPicPr>
        <p:blipFill>
          <a:blip r:embed="rId3">
            <a:alphaModFix/>
          </a:blip>
          <a:stretch>
            <a:fillRect/>
          </a:stretch>
        </p:blipFill>
        <p:spPr>
          <a:xfrm>
            <a:off x="311700" y="1553125"/>
            <a:ext cx="4572000" cy="2537011"/>
          </a:xfrm>
          <a:prstGeom prst="rect">
            <a:avLst/>
          </a:prstGeom>
          <a:noFill/>
          <a:ln cap="flat" cmpd="sng" w="28575">
            <a:solidFill>
              <a:schemeClr val="lt2"/>
            </a:solidFill>
            <a:prstDash val="solid"/>
            <a:round/>
            <a:headEnd len="sm" w="sm" type="none"/>
            <a:tailEnd len="sm" w="sm" type="none"/>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200" name="Shape 200"/>
        <p:cNvGrpSpPr/>
        <p:nvPr/>
      </p:nvGrpSpPr>
      <p:grpSpPr>
        <a:xfrm>
          <a:off x="0" y="0"/>
          <a:ext cx="0" cy="0"/>
          <a:chOff x="0" y="0"/>
          <a:chExt cx="0" cy="0"/>
        </a:xfrm>
      </p:grpSpPr>
      <p:sp>
        <p:nvSpPr>
          <p:cNvPr id="201" name="Google Shape;201;p33"/>
          <p:cNvSpPr txBox="1"/>
          <p:nvPr/>
        </p:nvSpPr>
        <p:spPr>
          <a:xfrm>
            <a:off x="273825" y="655675"/>
            <a:ext cx="3000000" cy="815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4100" u="sng">
                <a:solidFill>
                  <a:schemeClr val="dk1"/>
                </a:solidFill>
              </a:rPr>
              <a:t>MYTH #4</a:t>
            </a:r>
            <a:endParaRPr/>
          </a:p>
        </p:txBody>
      </p:sp>
      <p:sp>
        <p:nvSpPr>
          <p:cNvPr id="202" name="Google Shape;202;p33"/>
          <p:cNvSpPr txBox="1"/>
          <p:nvPr/>
        </p:nvSpPr>
        <p:spPr>
          <a:xfrm>
            <a:off x="273825" y="1768350"/>
            <a:ext cx="3000000" cy="1606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b="1" lang="en" sz="2800">
                <a:solidFill>
                  <a:schemeClr val="dk1"/>
                </a:solidFill>
              </a:rPr>
              <a:t>WORK/LIFE </a:t>
            </a:r>
            <a:r>
              <a:rPr b="1" lang="en" sz="2800" u="sng">
                <a:solidFill>
                  <a:schemeClr val="dk1"/>
                </a:solidFill>
              </a:rPr>
              <a:t>BALANCE</a:t>
            </a:r>
            <a:r>
              <a:rPr b="1" lang="en" sz="2800">
                <a:solidFill>
                  <a:schemeClr val="dk1"/>
                </a:solidFill>
              </a:rPr>
              <a:t> EXISTS</a:t>
            </a:r>
            <a:endParaRPr b="1" sz="2800">
              <a:solidFill>
                <a:schemeClr val="dk1"/>
              </a:solidFill>
            </a:endParaRPr>
          </a:p>
        </p:txBody>
      </p:sp>
      <p:pic>
        <p:nvPicPr>
          <p:cNvPr id="203" name="Google Shape;203;p33"/>
          <p:cNvPicPr preferRelativeResize="0"/>
          <p:nvPr/>
        </p:nvPicPr>
        <p:blipFill>
          <a:blip r:embed="rId3">
            <a:alphaModFix/>
          </a:blip>
          <a:stretch>
            <a:fillRect/>
          </a:stretch>
        </p:blipFill>
        <p:spPr>
          <a:xfrm>
            <a:off x="4149900" y="196925"/>
            <a:ext cx="4647500" cy="46475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34"/>
          <p:cNvSpPr txBox="1"/>
          <p:nvPr>
            <p:ph type="title"/>
          </p:nvPr>
        </p:nvSpPr>
        <p:spPr>
          <a:xfrm>
            <a:off x="311700" y="235275"/>
            <a:ext cx="8520600" cy="1192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lang="en" sz="3500"/>
              <a:t>Integration vs. Balance</a:t>
            </a:r>
            <a:endParaRPr sz="3500"/>
          </a:p>
        </p:txBody>
      </p:sp>
      <p:sp>
        <p:nvSpPr>
          <p:cNvPr id="209" name="Google Shape;209;p34"/>
          <p:cNvSpPr txBox="1"/>
          <p:nvPr>
            <p:ph idx="1" type="body"/>
          </p:nvPr>
        </p:nvSpPr>
        <p:spPr>
          <a:xfrm>
            <a:off x="311700" y="1747325"/>
            <a:ext cx="8520600" cy="22275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i="1" lang="en" sz="2900">
                <a:solidFill>
                  <a:schemeClr val="dk1"/>
                </a:solidFill>
              </a:rPr>
              <a:t>“W</a:t>
            </a:r>
            <a:r>
              <a:rPr i="1" lang="en" sz="2900">
                <a:solidFill>
                  <a:schemeClr val="dk1"/>
                </a:solidFill>
              </a:rPr>
              <a:t>ork life balance places a hard division between work and personal life while</a:t>
            </a:r>
            <a:r>
              <a:rPr i="1" lang="en" sz="2900">
                <a:solidFill>
                  <a:srgbClr val="FFFF00"/>
                </a:solidFill>
              </a:rPr>
              <a:t> work life integration involves a blurred and blended approach to meeting the demands of daily life.”</a:t>
            </a:r>
            <a:endParaRPr sz="3900">
              <a:solidFill>
                <a:srgbClr val="FFFF00"/>
              </a:solidFill>
            </a:endParaRPr>
          </a:p>
          <a:p>
            <a:pPr indent="0" lvl="0" marL="0" rtl="0" algn="l">
              <a:spcBef>
                <a:spcPts val="0"/>
              </a:spcBef>
              <a:spcAft>
                <a:spcPts val="0"/>
              </a:spcAft>
              <a:buNone/>
            </a:pPr>
            <a:r>
              <a:t/>
            </a:r>
            <a:endParaRPr sz="1000">
              <a:solidFill>
                <a:srgbClr val="EFEFEF"/>
              </a:solidFill>
            </a:endParaRPr>
          </a:p>
          <a:p>
            <a:pPr indent="0" lvl="0" marL="0" rtl="0" algn="l">
              <a:spcBef>
                <a:spcPts val="1200"/>
              </a:spcBef>
              <a:spcAft>
                <a:spcPts val="0"/>
              </a:spcAft>
              <a:buNone/>
            </a:pPr>
            <a:r>
              <a:t/>
            </a:r>
            <a:endParaRPr sz="1000">
              <a:solidFill>
                <a:srgbClr val="EFEFEF"/>
              </a:solidFill>
            </a:endParaRPr>
          </a:p>
          <a:p>
            <a:pPr indent="0" lvl="0" marL="0" rtl="0" algn="l">
              <a:spcBef>
                <a:spcPts val="1200"/>
              </a:spcBef>
              <a:spcAft>
                <a:spcPts val="0"/>
              </a:spcAft>
              <a:buNone/>
            </a:pPr>
            <a:r>
              <a:t/>
            </a:r>
            <a:endParaRPr sz="1000">
              <a:solidFill>
                <a:srgbClr val="EFEFEF"/>
              </a:solidFill>
            </a:endParaRPr>
          </a:p>
          <a:p>
            <a:pPr indent="0" lvl="0" marL="0" rtl="0" algn="l">
              <a:spcBef>
                <a:spcPts val="1200"/>
              </a:spcBef>
              <a:spcAft>
                <a:spcPts val="0"/>
              </a:spcAft>
              <a:buNone/>
            </a:pPr>
            <a:r>
              <a:t/>
            </a:r>
            <a:endParaRPr sz="1000">
              <a:solidFill>
                <a:srgbClr val="EFEFEF"/>
              </a:solidFill>
            </a:endParaRPr>
          </a:p>
          <a:p>
            <a:pPr indent="0" lvl="0" marL="0" rtl="0" algn="l">
              <a:spcBef>
                <a:spcPts val="1200"/>
              </a:spcBef>
              <a:spcAft>
                <a:spcPts val="1200"/>
              </a:spcAft>
              <a:buNone/>
            </a:pPr>
            <a:r>
              <a:t/>
            </a:r>
            <a:endParaRPr>
              <a:solidFill>
                <a:srgbClr val="EFEFEF"/>
              </a:solidFill>
            </a:endParaRPr>
          </a:p>
        </p:txBody>
      </p:sp>
      <p:sp>
        <p:nvSpPr>
          <p:cNvPr id="210" name="Google Shape;210;p34"/>
          <p:cNvSpPr txBox="1"/>
          <p:nvPr/>
        </p:nvSpPr>
        <p:spPr>
          <a:xfrm>
            <a:off x="878750" y="4297000"/>
            <a:ext cx="7320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i="1">
              <a:solidFill>
                <a:srgbClr val="FFFF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pic>
        <p:nvPicPr>
          <p:cNvPr id="215" name="Google Shape;215;p35"/>
          <p:cNvPicPr preferRelativeResize="0"/>
          <p:nvPr/>
        </p:nvPicPr>
        <p:blipFill rotWithShape="1">
          <a:blip r:embed="rId3">
            <a:alphaModFix/>
          </a:blip>
          <a:srcRect b="-20" l="0" r="-30" t="0"/>
          <a:stretch/>
        </p:blipFill>
        <p:spPr>
          <a:xfrm>
            <a:off x="3703075" y="2095675"/>
            <a:ext cx="2167127" cy="2883139"/>
          </a:xfrm>
          <a:prstGeom prst="rect">
            <a:avLst/>
          </a:prstGeom>
          <a:noFill/>
          <a:ln>
            <a:noFill/>
          </a:ln>
        </p:spPr>
      </p:pic>
      <p:pic>
        <p:nvPicPr>
          <p:cNvPr id="216" name="Google Shape;216;p35"/>
          <p:cNvPicPr preferRelativeResize="0"/>
          <p:nvPr/>
        </p:nvPicPr>
        <p:blipFill rotWithShape="1">
          <a:blip r:embed="rId4">
            <a:alphaModFix/>
          </a:blip>
          <a:srcRect b="-20" l="0" r="-30" t="0"/>
          <a:stretch/>
        </p:blipFill>
        <p:spPr>
          <a:xfrm>
            <a:off x="7068302" y="2239488"/>
            <a:ext cx="2075689" cy="2802616"/>
          </a:xfrm>
          <a:prstGeom prst="rect">
            <a:avLst/>
          </a:prstGeom>
          <a:noFill/>
          <a:ln>
            <a:noFill/>
          </a:ln>
        </p:spPr>
      </p:pic>
      <p:pic>
        <p:nvPicPr>
          <p:cNvPr id="217" name="Google Shape;217;p35"/>
          <p:cNvPicPr preferRelativeResize="0"/>
          <p:nvPr/>
        </p:nvPicPr>
        <p:blipFill rotWithShape="1">
          <a:blip r:embed="rId5">
            <a:alphaModFix/>
          </a:blip>
          <a:srcRect b="6077" l="0" r="6385" t="0"/>
          <a:stretch/>
        </p:blipFill>
        <p:spPr>
          <a:xfrm>
            <a:off x="-12" y="0"/>
            <a:ext cx="2212850" cy="2985590"/>
          </a:xfrm>
          <a:prstGeom prst="rect">
            <a:avLst/>
          </a:prstGeom>
          <a:noFill/>
          <a:ln>
            <a:noFill/>
          </a:ln>
        </p:spPr>
      </p:pic>
      <p:pic>
        <p:nvPicPr>
          <p:cNvPr id="218" name="Google Shape;218;p35"/>
          <p:cNvPicPr preferRelativeResize="0"/>
          <p:nvPr/>
        </p:nvPicPr>
        <p:blipFill rotWithShape="1">
          <a:blip r:embed="rId6">
            <a:alphaModFix/>
          </a:blip>
          <a:srcRect b="40" l="24088" r="-53" t="40"/>
          <a:stretch/>
        </p:blipFill>
        <p:spPr>
          <a:xfrm>
            <a:off x="2236388" y="823350"/>
            <a:ext cx="1443125" cy="3358950"/>
          </a:xfrm>
          <a:prstGeom prst="rect">
            <a:avLst/>
          </a:prstGeom>
          <a:noFill/>
          <a:ln>
            <a:noFill/>
          </a:ln>
        </p:spPr>
      </p:pic>
      <p:pic>
        <p:nvPicPr>
          <p:cNvPr id="219" name="Google Shape;219;p35"/>
          <p:cNvPicPr preferRelativeResize="0"/>
          <p:nvPr/>
        </p:nvPicPr>
        <p:blipFill>
          <a:blip r:embed="rId7">
            <a:alphaModFix/>
          </a:blip>
          <a:stretch>
            <a:fillRect/>
          </a:stretch>
        </p:blipFill>
        <p:spPr>
          <a:xfrm>
            <a:off x="4894303" y="79225"/>
            <a:ext cx="2843784" cy="249253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3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3220"/>
              <a:t>KEYS TO WORK &amp; LIFE INTEGRATION</a:t>
            </a:r>
            <a:endParaRPr sz="3220"/>
          </a:p>
        </p:txBody>
      </p:sp>
      <p:sp>
        <p:nvSpPr>
          <p:cNvPr id="225" name="Google Shape;225;p36"/>
          <p:cNvSpPr txBox="1"/>
          <p:nvPr>
            <p:ph idx="1" type="body"/>
          </p:nvPr>
        </p:nvSpPr>
        <p:spPr>
          <a:xfrm>
            <a:off x="642225" y="1604325"/>
            <a:ext cx="3590400" cy="3040800"/>
          </a:xfrm>
          <a:prstGeom prst="rect">
            <a:avLst/>
          </a:prstGeom>
        </p:spPr>
        <p:txBody>
          <a:bodyPr anchorCtr="0" anchor="t" bIns="91425" lIns="91425" spcFirstLastPara="1" rIns="91425" wrap="square" tIns="91425">
            <a:normAutofit fontScale="25000" lnSpcReduction="20000"/>
          </a:bodyPr>
          <a:lstStyle/>
          <a:p>
            <a:pPr indent="-330200" lvl="0" marL="457200" rtl="0" algn="l">
              <a:spcBef>
                <a:spcPts val="0"/>
              </a:spcBef>
              <a:spcAft>
                <a:spcPts val="0"/>
              </a:spcAft>
              <a:buClr>
                <a:srgbClr val="FFFF00"/>
              </a:buClr>
              <a:buSzPct val="100000"/>
              <a:buChar char="❏"/>
            </a:pPr>
            <a:r>
              <a:rPr lang="en" sz="6400">
                <a:solidFill>
                  <a:srgbClr val="FFFF00"/>
                </a:solidFill>
              </a:rPr>
              <a:t>Clearly identify your priorities, and involve those priorities when appropriate</a:t>
            </a:r>
            <a:endParaRPr sz="6400">
              <a:solidFill>
                <a:srgbClr val="FFFF00"/>
              </a:solidFill>
            </a:endParaRPr>
          </a:p>
          <a:p>
            <a:pPr indent="0" lvl="0" marL="457200" rtl="0" algn="l">
              <a:spcBef>
                <a:spcPts val="1200"/>
              </a:spcBef>
              <a:spcAft>
                <a:spcPts val="0"/>
              </a:spcAft>
              <a:buNone/>
            </a:pPr>
            <a:r>
              <a:t/>
            </a:r>
            <a:endParaRPr sz="6400">
              <a:solidFill>
                <a:srgbClr val="FFFF00"/>
              </a:solidFill>
            </a:endParaRPr>
          </a:p>
          <a:p>
            <a:pPr indent="-330200" lvl="0" marL="457200" rtl="0" algn="l">
              <a:spcBef>
                <a:spcPts val="1200"/>
              </a:spcBef>
              <a:spcAft>
                <a:spcPts val="0"/>
              </a:spcAft>
              <a:buClr>
                <a:srgbClr val="FFFF00"/>
              </a:buClr>
              <a:buSzPct val="100000"/>
              <a:buChar char="❏"/>
            </a:pPr>
            <a:r>
              <a:rPr lang="en" sz="6400">
                <a:solidFill>
                  <a:srgbClr val="FFFF00"/>
                </a:solidFill>
              </a:rPr>
              <a:t>Communicate, advocate for, and establish f</a:t>
            </a:r>
            <a:r>
              <a:rPr lang="en" sz="6400">
                <a:solidFill>
                  <a:srgbClr val="FFFF00"/>
                </a:solidFill>
              </a:rPr>
              <a:t>lexible</a:t>
            </a:r>
            <a:r>
              <a:rPr lang="en" sz="6400">
                <a:solidFill>
                  <a:srgbClr val="FFFF00"/>
                </a:solidFill>
              </a:rPr>
              <a:t> time when working long hours</a:t>
            </a:r>
            <a:endParaRPr sz="6400">
              <a:solidFill>
                <a:srgbClr val="FFFF00"/>
              </a:solidFill>
            </a:endParaRPr>
          </a:p>
          <a:p>
            <a:pPr indent="0" lvl="0" marL="457200" rtl="0" algn="l">
              <a:spcBef>
                <a:spcPts val="1200"/>
              </a:spcBef>
              <a:spcAft>
                <a:spcPts val="0"/>
              </a:spcAft>
              <a:buNone/>
            </a:pPr>
            <a:r>
              <a:t/>
            </a:r>
            <a:endParaRPr sz="6400">
              <a:solidFill>
                <a:srgbClr val="FFFF00"/>
              </a:solidFill>
            </a:endParaRPr>
          </a:p>
          <a:p>
            <a:pPr indent="-330200" lvl="0" marL="457200" rtl="0" algn="l">
              <a:spcBef>
                <a:spcPts val="1200"/>
              </a:spcBef>
              <a:spcAft>
                <a:spcPts val="0"/>
              </a:spcAft>
              <a:buClr>
                <a:srgbClr val="FFFF00"/>
              </a:buClr>
              <a:buSzPct val="100000"/>
              <a:buChar char="❏"/>
            </a:pPr>
            <a:r>
              <a:rPr lang="en" sz="6400">
                <a:solidFill>
                  <a:srgbClr val="FFFF00"/>
                </a:solidFill>
              </a:rPr>
              <a:t>Technology- Join the 21st century (with boundaries)</a:t>
            </a:r>
            <a:endParaRPr sz="6400">
              <a:solidFill>
                <a:srgbClr val="FFFF00"/>
              </a:solidFill>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
        <p:nvSpPr>
          <p:cNvPr id="226" name="Google Shape;226;p36">
            <a:hlinkClick r:id="rId3"/>
          </p:cNvPr>
          <p:cNvSpPr txBox="1"/>
          <p:nvPr>
            <p:ph idx="2" type="body"/>
          </p:nvPr>
        </p:nvSpPr>
        <p:spPr>
          <a:xfrm>
            <a:off x="4832400" y="1416525"/>
            <a:ext cx="3999900" cy="34164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i="1" lang="en" sz="1600">
                <a:solidFill>
                  <a:schemeClr val="dk1"/>
                </a:solidFill>
              </a:rPr>
              <a:t>“A work-life integration approach is seen as a more harmonious and synergistic way to tackle life as a whole.Work life integration involves weighing all of the elements — personal time, family life, work, community, health, well-being, and more. This ultimately creates a more considered approach to the delicate balancing we do of all of our needs, not just work and personal life.”</a:t>
            </a:r>
            <a:endParaRPr i="1" sz="1600">
              <a:solidFill>
                <a:schemeClr val="dk1"/>
              </a:solidFill>
            </a:endParaRPr>
          </a:p>
          <a:p>
            <a:pPr indent="0" lvl="0" marL="0" rtl="0" algn="ctr">
              <a:spcBef>
                <a:spcPts val="1200"/>
              </a:spcBef>
              <a:spcAft>
                <a:spcPts val="1200"/>
              </a:spcAft>
              <a:buNone/>
            </a:pPr>
            <a:r>
              <a:rPr i="1" lang="en" sz="1600" u="sng">
                <a:solidFill>
                  <a:schemeClr val="hlink"/>
                </a:solidFill>
                <a:hlinkClick r:id="rId4"/>
              </a:rPr>
              <a:t>Click for Article</a:t>
            </a:r>
            <a:endParaRPr i="1">
              <a:solidFill>
                <a:schemeClr val="dk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37"/>
          <p:cNvSpPr txBox="1"/>
          <p:nvPr>
            <p:ph type="title"/>
          </p:nvPr>
        </p:nvSpPr>
        <p:spPr>
          <a:xfrm>
            <a:off x="311700" y="282375"/>
            <a:ext cx="8520600" cy="1963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b="1" lang="en" sz="13500"/>
              <a:t>K-A=0</a:t>
            </a:r>
            <a:endParaRPr b="1" sz="13500"/>
          </a:p>
        </p:txBody>
      </p:sp>
      <p:sp>
        <p:nvSpPr>
          <p:cNvPr id="232" name="Google Shape;232;p37"/>
          <p:cNvSpPr txBox="1"/>
          <p:nvPr>
            <p:ph idx="1" type="body"/>
          </p:nvPr>
        </p:nvSpPr>
        <p:spPr>
          <a:xfrm>
            <a:off x="261475" y="2571750"/>
            <a:ext cx="8520600" cy="21819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FFFF00"/>
                </a:solidFill>
              </a:rPr>
              <a:t>Knowledge, minus action, equals NOTHING</a:t>
            </a:r>
            <a:br>
              <a:rPr lang="en">
                <a:solidFill>
                  <a:srgbClr val="FFFF00"/>
                </a:solidFill>
              </a:rPr>
            </a:br>
            <a:r>
              <a:rPr lang="en">
                <a:solidFill>
                  <a:srgbClr val="FFFF00"/>
                </a:solidFill>
              </a:rPr>
              <a:t>Knowledge, plus action, equals INFINITE POSSIBILITIES</a:t>
            </a:r>
            <a:endParaRPr>
              <a:solidFill>
                <a:srgbClr val="FFFF00"/>
              </a:solidFill>
            </a:endParaRPr>
          </a:p>
          <a:p>
            <a:pPr indent="0" lvl="0" marL="0" rtl="0" algn="ctr">
              <a:spcBef>
                <a:spcPts val="1200"/>
              </a:spcBef>
              <a:spcAft>
                <a:spcPts val="0"/>
              </a:spcAft>
              <a:buNone/>
            </a:pPr>
            <a:r>
              <a:t/>
            </a:r>
            <a:endParaRPr>
              <a:solidFill>
                <a:srgbClr val="FFFF00"/>
              </a:solidFill>
            </a:endParaRPr>
          </a:p>
          <a:p>
            <a:pPr indent="0" lvl="0" marL="0" rtl="0" algn="ctr">
              <a:spcBef>
                <a:spcPts val="1200"/>
              </a:spcBef>
              <a:spcAft>
                <a:spcPts val="1200"/>
              </a:spcAft>
              <a:buNone/>
            </a:pPr>
            <a:r>
              <a:rPr lang="en">
                <a:solidFill>
                  <a:schemeClr val="dk1"/>
                </a:solidFill>
              </a:rPr>
              <a:t>You’re here for a reason. Do something about it!</a:t>
            </a:r>
            <a:endParaRPr>
              <a:solidFill>
                <a:schemeClr val="dk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3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3520"/>
              <a:t>Contact Information</a:t>
            </a:r>
            <a:endParaRPr sz="3520"/>
          </a:p>
        </p:txBody>
      </p:sp>
      <p:sp>
        <p:nvSpPr>
          <p:cNvPr id="238" name="Google Shape;238;p38"/>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sz="1500">
              <a:solidFill>
                <a:schemeClr val="dk1"/>
              </a:solidFill>
            </a:endParaRPr>
          </a:p>
          <a:p>
            <a:pPr indent="0" lvl="0" marL="0" rtl="0" algn="ctr">
              <a:spcBef>
                <a:spcPts val="0"/>
              </a:spcBef>
              <a:spcAft>
                <a:spcPts val="0"/>
              </a:spcAft>
              <a:buNone/>
            </a:pPr>
            <a:r>
              <a:rPr lang="en" sz="1500">
                <a:solidFill>
                  <a:schemeClr val="dk1"/>
                </a:solidFill>
              </a:rPr>
              <a:t>Lauren McDaniel, CAA </a:t>
            </a:r>
            <a:endParaRPr sz="1500">
              <a:solidFill>
                <a:schemeClr val="dk1"/>
              </a:solidFill>
            </a:endParaRPr>
          </a:p>
          <a:p>
            <a:pPr indent="0" lvl="0" marL="0" rtl="0" algn="ctr">
              <a:spcBef>
                <a:spcPts val="0"/>
              </a:spcBef>
              <a:spcAft>
                <a:spcPts val="0"/>
              </a:spcAft>
              <a:buNone/>
            </a:pPr>
            <a:r>
              <a:rPr lang="en" sz="1500">
                <a:solidFill>
                  <a:schemeClr val="dk1"/>
                </a:solidFill>
              </a:rPr>
              <a:t>Director of Athletics and Activities</a:t>
            </a:r>
            <a:endParaRPr sz="1500">
              <a:solidFill>
                <a:schemeClr val="dk1"/>
              </a:solidFill>
            </a:endParaRPr>
          </a:p>
          <a:p>
            <a:pPr indent="0" lvl="0" marL="0" rtl="0" algn="ctr">
              <a:spcBef>
                <a:spcPts val="0"/>
              </a:spcBef>
              <a:spcAft>
                <a:spcPts val="0"/>
              </a:spcAft>
              <a:buNone/>
            </a:pPr>
            <a:r>
              <a:rPr lang="en" sz="1500">
                <a:solidFill>
                  <a:schemeClr val="dk1"/>
                </a:solidFill>
              </a:rPr>
              <a:t>Central Kitsap School District</a:t>
            </a:r>
            <a:endParaRPr sz="1500">
              <a:solidFill>
                <a:schemeClr val="dk1"/>
              </a:solidFill>
            </a:endParaRPr>
          </a:p>
          <a:p>
            <a:pPr indent="0" lvl="0" marL="0" rtl="0" algn="ctr">
              <a:spcBef>
                <a:spcPts val="0"/>
              </a:spcBef>
              <a:spcAft>
                <a:spcPts val="0"/>
              </a:spcAft>
              <a:buNone/>
            </a:pPr>
            <a:r>
              <a:t/>
            </a:r>
            <a:endParaRPr sz="1500">
              <a:solidFill>
                <a:schemeClr val="dk1"/>
              </a:solidFill>
            </a:endParaRPr>
          </a:p>
          <a:p>
            <a:pPr indent="0" lvl="0" marL="0" rtl="0" algn="ctr">
              <a:spcBef>
                <a:spcPts val="0"/>
              </a:spcBef>
              <a:spcAft>
                <a:spcPts val="0"/>
              </a:spcAft>
              <a:buNone/>
            </a:pPr>
            <a:r>
              <a:rPr lang="en" sz="1500" u="sng">
                <a:solidFill>
                  <a:schemeClr val="dk1"/>
                </a:solidFill>
                <a:hlinkClick r:id="rId3">
                  <a:extLst>
                    <a:ext uri="{A12FA001-AC4F-418D-AE19-62706E023703}">
                      <ahyp:hlinkClr val="tx"/>
                    </a:ext>
                  </a:extLst>
                </a:hlinkClick>
              </a:rPr>
              <a:t>laurenm@ckschools.org</a:t>
            </a:r>
            <a:r>
              <a:rPr lang="en" sz="1500">
                <a:solidFill>
                  <a:schemeClr val="dk1"/>
                </a:solidFill>
              </a:rPr>
              <a:t> </a:t>
            </a:r>
            <a:endParaRPr sz="1500">
              <a:solidFill>
                <a:schemeClr val="dk1"/>
              </a:solidFill>
            </a:endParaRPr>
          </a:p>
          <a:p>
            <a:pPr indent="0" lvl="0" marL="0" rtl="0" algn="ctr">
              <a:spcBef>
                <a:spcPts val="0"/>
              </a:spcBef>
              <a:spcAft>
                <a:spcPts val="0"/>
              </a:spcAft>
              <a:buNone/>
            </a:pPr>
            <a:r>
              <a:t/>
            </a:r>
            <a:endParaRPr sz="1500">
              <a:solidFill>
                <a:schemeClr val="dk1"/>
              </a:solidFill>
            </a:endParaRPr>
          </a:p>
          <a:p>
            <a:pPr indent="0" lvl="0" marL="0" rtl="0" algn="ctr">
              <a:spcBef>
                <a:spcPts val="0"/>
              </a:spcBef>
              <a:spcAft>
                <a:spcPts val="0"/>
              </a:spcAft>
              <a:buNone/>
            </a:pPr>
            <a:r>
              <a:rPr lang="en" sz="1500">
                <a:solidFill>
                  <a:schemeClr val="dk1"/>
                </a:solidFill>
              </a:rPr>
              <a:t>Office: (360) 662-1626</a:t>
            </a:r>
            <a:endParaRPr sz="1500">
              <a:solidFill>
                <a:schemeClr val="dk1"/>
              </a:solidFill>
            </a:endParaRPr>
          </a:p>
          <a:p>
            <a:pPr indent="0" lvl="0" marL="0" rtl="0" algn="ctr">
              <a:spcBef>
                <a:spcPts val="0"/>
              </a:spcBef>
              <a:spcAft>
                <a:spcPts val="0"/>
              </a:spcAft>
              <a:buNone/>
            </a:pPr>
            <a:r>
              <a:rPr lang="en" sz="1500">
                <a:solidFill>
                  <a:schemeClr val="dk1"/>
                </a:solidFill>
              </a:rPr>
              <a:t>Cell: (425) 466-8821</a:t>
            </a:r>
            <a:endParaRPr sz="1500">
              <a:solidFill>
                <a:schemeClr val="dk1"/>
              </a:solidFill>
            </a:endParaRPr>
          </a:p>
          <a:p>
            <a:pPr indent="0" lvl="0" marL="0" rtl="0" algn="l">
              <a:spcBef>
                <a:spcPts val="0"/>
              </a:spcBef>
              <a:spcAft>
                <a:spcPts val="1200"/>
              </a:spcAft>
              <a:buNone/>
            </a:pPr>
            <a:r>
              <a:t/>
            </a:r>
            <a:endParaRPr/>
          </a:p>
        </p:txBody>
      </p:sp>
      <p:sp>
        <p:nvSpPr>
          <p:cNvPr id="239" name="Google Shape;239;p38"/>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br>
              <a:rPr lang="en" sz="1600">
                <a:solidFill>
                  <a:srgbClr val="FFFF00"/>
                </a:solidFill>
              </a:rPr>
            </a:br>
            <a:r>
              <a:rPr lang="en" sz="1600">
                <a:solidFill>
                  <a:srgbClr val="FFFF00"/>
                </a:solidFill>
              </a:rPr>
              <a:t>Cole Kanyer, CMAA</a:t>
            </a:r>
            <a:br>
              <a:rPr lang="en" sz="1600">
                <a:solidFill>
                  <a:srgbClr val="FFFF00"/>
                </a:solidFill>
              </a:rPr>
            </a:br>
            <a:r>
              <a:rPr lang="en" sz="1600">
                <a:solidFill>
                  <a:srgbClr val="FFFF00"/>
                </a:solidFill>
              </a:rPr>
              <a:t>Athletic Director/Assistant Principal</a:t>
            </a:r>
            <a:br>
              <a:rPr lang="en" sz="1600">
                <a:solidFill>
                  <a:srgbClr val="FFFF00"/>
                </a:solidFill>
              </a:rPr>
            </a:br>
            <a:r>
              <a:rPr lang="en" sz="1600">
                <a:solidFill>
                  <a:srgbClr val="FFFF00"/>
                </a:solidFill>
              </a:rPr>
              <a:t>Ellensburg High School</a:t>
            </a:r>
            <a:br>
              <a:rPr lang="en" sz="1600">
                <a:solidFill>
                  <a:srgbClr val="FFFF00"/>
                </a:solidFill>
              </a:rPr>
            </a:br>
            <a:br>
              <a:rPr lang="en" sz="1600">
                <a:solidFill>
                  <a:srgbClr val="FFFF00"/>
                </a:solidFill>
              </a:rPr>
            </a:br>
            <a:r>
              <a:rPr lang="en" sz="1600">
                <a:solidFill>
                  <a:srgbClr val="FFFF00"/>
                </a:solidFill>
              </a:rPr>
              <a:t>cole.kanyer@esd401.org</a:t>
            </a:r>
            <a:endParaRPr sz="1600">
              <a:solidFill>
                <a:srgbClr val="FFFF00"/>
              </a:solidFill>
            </a:endParaRPr>
          </a:p>
          <a:p>
            <a:pPr indent="0" lvl="0" marL="0" rtl="0" algn="ctr">
              <a:spcBef>
                <a:spcPts val="1200"/>
              </a:spcBef>
              <a:spcAft>
                <a:spcPts val="1200"/>
              </a:spcAft>
              <a:buNone/>
            </a:pPr>
            <a:r>
              <a:rPr lang="en" sz="1600">
                <a:solidFill>
                  <a:srgbClr val="FFFF00"/>
                </a:solidFill>
              </a:rPr>
              <a:t>Office: (509) 925-8315</a:t>
            </a:r>
            <a:br>
              <a:rPr lang="en" sz="1600">
                <a:solidFill>
                  <a:srgbClr val="FFFF00"/>
                </a:solidFill>
              </a:rPr>
            </a:br>
            <a:r>
              <a:rPr lang="en" sz="1600">
                <a:solidFill>
                  <a:srgbClr val="FFFF00"/>
                </a:solidFill>
              </a:rPr>
              <a:t>Cell: (509) 859-6210</a:t>
            </a:r>
            <a:endParaRPr sz="1600">
              <a:solidFill>
                <a:srgbClr val="FFFF0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pic>
        <p:nvPicPr>
          <p:cNvPr id="244" name="Google Shape;244;p39"/>
          <p:cNvPicPr preferRelativeResize="0"/>
          <p:nvPr/>
        </p:nvPicPr>
        <p:blipFill>
          <a:blip r:embed="rId3">
            <a:alphaModFix/>
          </a:blip>
          <a:stretch>
            <a:fillRect/>
          </a:stretch>
        </p:blipFill>
        <p:spPr>
          <a:xfrm>
            <a:off x="2230865" y="303025"/>
            <a:ext cx="4682275" cy="46822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5"/>
          <p:cNvSpPr txBox="1"/>
          <p:nvPr>
            <p:ph type="title"/>
          </p:nvPr>
        </p:nvSpPr>
        <p:spPr>
          <a:xfrm>
            <a:off x="4946700" y="402425"/>
            <a:ext cx="2808000" cy="755700"/>
          </a:xfrm>
          <a:prstGeom prst="rect">
            <a:avLst/>
          </a:prstGeom>
        </p:spPr>
        <p:txBody>
          <a:bodyPr anchorCtr="0" anchor="b" bIns="91425" lIns="0" spcFirstLastPara="1" rIns="91425" wrap="square" tIns="91425">
            <a:normAutofit/>
          </a:bodyPr>
          <a:lstStyle/>
          <a:p>
            <a:pPr indent="0" lvl="0" marL="0" rtl="0" algn="ctr">
              <a:spcBef>
                <a:spcPts val="0"/>
              </a:spcBef>
              <a:spcAft>
                <a:spcPts val="0"/>
              </a:spcAft>
              <a:buNone/>
            </a:pPr>
            <a:r>
              <a:rPr lang="en" sz="3000" u="sng"/>
              <a:t>About Lauren</a:t>
            </a:r>
            <a:r>
              <a:rPr lang="en" sz="3400" u="sng"/>
              <a:t> </a:t>
            </a:r>
            <a:endParaRPr sz="3400" u="sng"/>
          </a:p>
        </p:txBody>
      </p:sp>
      <p:sp>
        <p:nvSpPr>
          <p:cNvPr id="70" name="Google Shape;70;p15"/>
          <p:cNvSpPr txBox="1"/>
          <p:nvPr>
            <p:ph idx="1" type="body"/>
          </p:nvPr>
        </p:nvSpPr>
        <p:spPr>
          <a:xfrm>
            <a:off x="4252050" y="1158125"/>
            <a:ext cx="4197300" cy="3829800"/>
          </a:xfrm>
          <a:prstGeom prst="rect">
            <a:avLst/>
          </a:prstGeom>
        </p:spPr>
        <p:txBody>
          <a:bodyPr anchorCtr="0" anchor="t" bIns="91425" lIns="91425" spcFirstLastPara="1" rIns="91425" wrap="square" tIns="91425">
            <a:normAutofit fontScale="47500" lnSpcReduction="10000"/>
          </a:bodyPr>
          <a:lstStyle/>
          <a:p>
            <a:pPr indent="0" lvl="0" marL="0" rtl="0" algn="ctr">
              <a:spcBef>
                <a:spcPts val="0"/>
              </a:spcBef>
              <a:spcAft>
                <a:spcPts val="0"/>
              </a:spcAft>
              <a:buNone/>
            </a:pPr>
            <a:r>
              <a:rPr lang="en" sz="3350">
                <a:solidFill>
                  <a:schemeClr val="dk1"/>
                </a:solidFill>
              </a:rPr>
              <a:t>Married for 9 years</a:t>
            </a:r>
            <a:endParaRPr sz="3350">
              <a:solidFill>
                <a:schemeClr val="dk1"/>
              </a:solidFill>
            </a:endParaRPr>
          </a:p>
          <a:p>
            <a:pPr indent="0" lvl="0" marL="0" rtl="0" algn="ctr">
              <a:spcBef>
                <a:spcPts val="1200"/>
              </a:spcBef>
              <a:spcAft>
                <a:spcPts val="0"/>
              </a:spcAft>
              <a:buNone/>
            </a:pPr>
            <a:r>
              <a:rPr lang="en" sz="3350">
                <a:solidFill>
                  <a:schemeClr val="dk1"/>
                </a:solidFill>
              </a:rPr>
              <a:t>Two sons Austin(11) and Landon(8)</a:t>
            </a:r>
            <a:endParaRPr sz="3350">
              <a:solidFill>
                <a:schemeClr val="dk1"/>
              </a:solidFill>
            </a:endParaRPr>
          </a:p>
          <a:p>
            <a:pPr indent="0" lvl="0" marL="0" rtl="0" algn="ctr">
              <a:spcBef>
                <a:spcPts val="1200"/>
              </a:spcBef>
              <a:spcAft>
                <a:spcPts val="0"/>
              </a:spcAft>
              <a:buNone/>
            </a:pPr>
            <a:r>
              <a:rPr lang="en" sz="3350">
                <a:solidFill>
                  <a:schemeClr val="dk1"/>
                </a:solidFill>
              </a:rPr>
              <a:t>Husband is a HS Counselor, Official/Coach</a:t>
            </a:r>
            <a:endParaRPr sz="3350">
              <a:solidFill>
                <a:schemeClr val="dk1"/>
              </a:solidFill>
            </a:endParaRPr>
          </a:p>
          <a:p>
            <a:pPr indent="0" lvl="0" marL="0" rtl="0" algn="ctr">
              <a:spcBef>
                <a:spcPts val="1200"/>
              </a:spcBef>
              <a:spcAft>
                <a:spcPts val="0"/>
              </a:spcAft>
              <a:buNone/>
            </a:pPr>
            <a:r>
              <a:rPr lang="en" sz="3350">
                <a:solidFill>
                  <a:schemeClr val="dk1"/>
                </a:solidFill>
              </a:rPr>
              <a:t>17 years in Education (6 at Higher Ed and 11 in Athletic Administration)</a:t>
            </a:r>
            <a:endParaRPr sz="3350">
              <a:solidFill>
                <a:schemeClr val="dk1"/>
              </a:solidFill>
            </a:endParaRPr>
          </a:p>
          <a:p>
            <a:pPr indent="0" lvl="0" marL="0" rtl="0" algn="ctr">
              <a:spcBef>
                <a:spcPts val="1200"/>
              </a:spcBef>
              <a:spcAft>
                <a:spcPts val="0"/>
              </a:spcAft>
              <a:buNone/>
            </a:pPr>
            <a:r>
              <a:rPr lang="en" sz="3350">
                <a:solidFill>
                  <a:schemeClr val="dk1"/>
                </a:solidFill>
              </a:rPr>
              <a:t>2nd year as a </a:t>
            </a:r>
            <a:r>
              <a:rPr lang="en" sz="3350">
                <a:solidFill>
                  <a:schemeClr val="dk1"/>
                </a:solidFill>
              </a:rPr>
              <a:t>District</a:t>
            </a:r>
            <a:r>
              <a:rPr lang="en" sz="3350">
                <a:solidFill>
                  <a:schemeClr val="dk1"/>
                </a:solidFill>
              </a:rPr>
              <a:t> Director of Athletics and </a:t>
            </a:r>
            <a:r>
              <a:rPr lang="en" sz="3350">
                <a:solidFill>
                  <a:schemeClr val="dk1"/>
                </a:solidFill>
              </a:rPr>
              <a:t>Activities</a:t>
            </a:r>
            <a:endParaRPr sz="3350">
              <a:solidFill>
                <a:schemeClr val="dk1"/>
              </a:solidFill>
            </a:endParaRPr>
          </a:p>
          <a:p>
            <a:pPr indent="0" lvl="0" marL="0" rtl="0" algn="ctr">
              <a:spcBef>
                <a:spcPts val="1200"/>
              </a:spcBef>
              <a:spcAft>
                <a:spcPts val="0"/>
              </a:spcAft>
              <a:buNone/>
            </a:pPr>
            <a:r>
              <a:rPr lang="en" sz="3350">
                <a:solidFill>
                  <a:schemeClr val="dk1"/>
                </a:solidFill>
              </a:rPr>
              <a:t>Central Kitsap School District, WA</a:t>
            </a:r>
            <a:endParaRPr sz="3350">
              <a:solidFill>
                <a:schemeClr val="dk1"/>
              </a:solidFill>
            </a:endParaRPr>
          </a:p>
          <a:p>
            <a:pPr indent="0" lvl="0" marL="0" rtl="0" algn="ctr">
              <a:spcBef>
                <a:spcPts val="1200"/>
              </a:spcBef>
              <a:spcAft>
                <a:spcPts val="0"/>
              </a:spcAft>
              <a:buNone/>
            </a:pPr>
            <a:r>
              <a:rPr lang="en" sz="3350">
                <a:solidFill>
                  <a:schemeClr val="dk1"/>
                </a:solidFill>
              </a:rPr>
              <a:t>CAA 2016</a:t>
            </a:r>
            <a:endParaRPr sz="3350">
              <a:solidFill>
                <a:schemeClr val="dk1"/>
              </a:solidFill>
            </a:endParaRPr>
          </a:p>
          <a:p>
            <a:pPr indent="0" lvl="0" marL="0" rtl="0" algn="l">
              <a:spcBef>
                <a:spcPts val="1200"/>
              </a:spcBef>
              <a:spcAft>
                <a:spcPts val="1200"/>
              </a:spcAft>
              <a:buNone/>
            </a:pPr>
            <a:r>
              <a:t/>
            </a:r>
            <a:endParaRPr/>
          </a:p>
        </p:txBody>
      </p:sp>
      <p:pic>
        <p:nvPicPr>
          <p:cNvPr id="71" name="Google Shape;71;p15"/>
          <p:cNvPicPr preferRelativeResize="0"/>
          <p:nvPr/>
        </p:nvPicPr>
        <p:blipFill>
          <a:blip r:embed="rId3">
            <a:alphaModFix/>
          </a:blip>
          <a:stretch>
            <a:fillRect/>
          </a:stretch>
        </p:blipFill>
        <p:spPr>
          <a:xfrm>
            <a:off x="322625" y="333038"/>
            <a:ext cx="3355848" cy="4477430"/>
          </a:xfrm>
          <a:prstGeom prst="rect">
            <a:avLst/>
          </a:prstGeom>
          <a:noFill/>
          <a:ln cap="flat" cmpd="sng" w="19050">
            <a:solidFill>
              <a:schemeClr val="lt2"/>
            </a:solidFill>
            <a:prstDash val="solid"/>
            <a:round/>
            <a:headEnd len="sm" w="sm" type="none"/>
            <a:tailEnd len="sm" w="sm" type="none"/>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75" name="Shape 75"/>
        <p:cNvGrpSpPr/>
        <p:nvPr/>
      </p:nvGrpSpPr>
      <p:grpSpPr>
        <a:xfrm>
          <a:off x="0" y="0"/>
          <a:ext cx="0" cy="0"/>
          <a:chOff x="0" y="0"/>
          <a:chExt cx="0" cy="0"/>
        </a:xfrm>
      </p:grpSpPr>
      <p:pic>
        <p:nvPicPr>
          <p:cNvPr descr="We need to start trusting people to set their own boundaries when it comes to work and personal life. The two shouldn't be in opposition, but rather work in tandem FOR the individual, not against. &#10;&#10;+ + +&#10;&#10;Simon is an unshakable optimist. He believes in a bright future and our ability to build it together. &#10;&#10;Described as “a visionary thinker with a rare intellect,” Simon has devoted his professional life to help advance a vision of the world that does not yet exist; a world in which the vast majority of people wake up every single morning inspired, feel safe wherever they are and end the day fulfilled by the work that they do.&#10;&#10;Simon is the author of multiple best-selling books including Start With Why, Leaders Eat Last, Together is Better, and The Infinite Game.&#10;&#10;+ + +&#10;&#10;Website: http://simonsinek.com/&#10;Live Online Classes: http://simonsinek.com/inspireU&#10;Podcast: http://apple.co/simonsinek&#10;Instagram: https://instagram.com/simonsinek/&#10;Linkedin: https://linkedin.com/in/simonsinek/&#10;Twitter: https://twitter.com/simonsinek&#10;Facebook: https://www.facebook.com/simonsinek&#10;&#10;Simon’s books:&#10;The Infinite Game: https://simonsinek.com/product/the-in...&#10;Start With Why: https://simonsinek.com/product/start-...&#10;Find Your Why: https://simonsinek.com/product/find-y...&#10;Leaders Eat Last: https://simonsinek.com/product/leader...&#10;Together is Better: https://simonsinek.com/product/togeth...&#10;&#10;+ + +&#10;&#10;#SimonSinek" id="76" name="Google Shape;76;p16" title="The RIGHT Way to Do Work-Life Balance  | Simon Sinek">
            <a:hlinkClick r:id="rId3"/>
          </p:cNvPr>
          <p:cNvPicPr preferRelativeResize="0"/>
          <p:nvPr/>
        </p:nvPicPr>
        <p:blipFill>
          <a:blip r:embed="rId4">
            <a:alphaModFix/>
          </a:blip>
          <a:stretch>
            <a:fillRect/>
          </a:stretch>
        </p:blipFill>
        <p:spPr>
          <a:xfrm>
            <a:off x="1416613" y="205213"/>
            <a:ext cx="6310775" cy="47330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
                                        </p:tgtEl>
                                        <p:attrNameLst>
                                          <p:attrName>style.visibility</p:attrName>
                                        </p:attrNameLst>
                                      </p:cBhvr>
                                      <p:to>
                                        <p:strVal val="visible"/>
                                      </p:to>
                                    </p:set>
                                    <p:animEffect filter="fade" transition="in">
                                      <p:cBhvr>
                                        <p:cTn dur="1000"/>
                                        <p:tgtEl>
                                          <p:spTgt spid="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80" name="Shape 80"/>
        <p:cNvGrpSpPr/>
        <p:nvPr/>
      </p:nvGrpSpPr>
      <p:grpSpPr>
        <a:xfrm>
          <a:off x="0" y="0"/>
          <a:ext cx="0" cy="0"/>
          <a:chOff x="0" y="0"/>
          <a:chExt cx="0" cy="0"/>
        </a:xfrm>
      </p:grpSpPr>
      <p:sp>
        <p:nvSpPr>
          <p:cNvPr id="81" name="Google Shape;81;p17"/>
          <p:cNvSpPr txBox="1"/>
          <p:nvPr>
            <p:ph type="title"/>
          </p:nvPr>
        </p:nvSpPr>
        <p:spPr>
          <a:xfrm>
            <a:off x="608850" y="555600"/>
            <a:ext cx="2808000" cy="755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1" lang="en" sz="4100" u="sng"/>
              <a:t>MYTH #1</a:t>
            </a:r>
            <a:endParaRPr b="1" sz="4100" u="sng"/>
          </a:p>
        </p:txBody>
      </p:sp>
      <p:sp>
        <p:nvSpPr>
          <p:cNvPr id="82" name="Google Shape;82;p17"/>
          <p:cNvSpPr txBox="1"/>
          <p:nvPr>
            <p:ph idx="1" type="body"/>
          </p:nvPr>
        </p:nvSpPr>
        <p:spPr>
          <a:xfrm>
            <a:off x="311700" y="1558900"/>
            <a:ext cx="3402300" cy="3179400"/>
          </a:xfrm>
          <a:prstGeom prst="rect">
            <a:avLst/>
          </a:prstGeom>
        </p:spPr>
        <p:txBody>
          <a:bodyPr anchorCtr="0" anchor="t" bIns="91425" lIns="91425" spcFirstLastPara="1" rIns="91425" wrap="square" tIns="91425">
            <a:normAutofit/>
          </a:bodyPr>
          <a:lstStyle/>
          <a:p>
            <a:pPr indent="0" lvl="0" marL="0" rtl="0" algn="ctr">
              <a:spcBef>
                <a:spcPts val="0"/>
              </a:spcBef>
              <a:spcAft>
                <a:spcPts val="1200"/>
              </a:spcAft>
              <a:buNone/>
            </a:pPr>
            <a:r>
              <a:rPr b="1" lang="en" sz="2800">
                <a:solidFill>
                  <a:schemeClr val="dk1"/>
                </a:solidFill>
              </a:rPr>
              <a:t>WORK AND LIFE</a:t>
            </a:r>
            <a:br>
              <a:rPr b="1" lang="en" sz="2800">
                <a:solidFill>
                  <a:schemeClr val="dk1"/>
                </a:solidFill>
              </a:rPr>
            </a:br>
            <a:r>
              <a:rPr b="1" lang="en" sz="2800">
                <a:solidFill>
                  <a:schemeClr val="dk1"/>
                </a:solidFill>
              </a:rPr>
              <a:t>ARE IN OPPOSITION</a:t>
            </a:r>
            <a:br>
              <a:rPr b="1" lang="en" sz="2800">
                <a:solidFill>
                  <a:schemeClr val="dk1"/>
                </a:solidFill>
              </a:rPr>
            </a:br>
            <a:r>
              <a:rPr b="1" lang="en" sz="2800">
                <a:solidFill>
                  <a:schemeClr val="dk1"/>
                </a:solidFill>
              </a:rPr>
              <a:t>OF ONE ANOTHER</a:t>
            </a:r>
            <a:endParaRPr b="1" sz="2800">
              <a:solidFill>
                <a:schemeClr val="dk1"/>
              </a:solidFill>
            </a:endParaRPr>
          </a:p>
        </p:txBody>
      </p:sp>
      <p:pic>
        <p:nvPicPr>
          <p:cNvPr id="83" name="Google Shape;83;p17"/>
          <p:cNvPicPr preferRelativeResize="0"/>
          <p:nvPr/>
        </p:nvPicPr>
        <p:blipFill>
          <a:blip r:embed="rId3">
            <a:alphaModFix/>
          </a:blip>
          <a:stretch>
            <a:fillRect/>
          </a:stretch>
        </p:blipFill>
        <p:spPr>
          <a:xfrm>
            <a:off x="3935150" y="1311300"/>
            <a:ext cx="5125200" cy="288175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8"/>
          <p:cNvSpPr txBox="1"/>
          <p:nvPr>
            <p:ph type="title"/>
          </p:nvPr>
        </p:nvSpPr>
        <p:spPr>
          <a:xfrm>
            <a:off x="311700" y="1106125"/>
            <a:ext cx="8520600" cy="2658300"/>
          </a:xfrm>
          <a:prstGeom prst="rect">
            <a:avLst/>
          </a:prstGeom>
        </p:spPr>
        <p:txBody>
          <a:bodyPr anchorCtr="0" anchor="b" bIns="91425" lIns="91425" spcFirstLastPara="1" rIns="91425" wrap="square" tIns="91425">
            <a:noAutofit/>
          </a:bodyPr>
          <a:lstStyle/>
          <a:p>
            <a:pPr indent="0" lvl="0" marL="0" rtl="0" algn="ctr">
              <a:lnSpc>
                <a:spcPct val="150000"/>
              </a:lnSpc>
              <a:spcBef>
                <a:spcPts val="1400"/>
              </a:spcBef>
              <a:spcAft>
                <a:spcPts val="900"/>
              </a:spcAft>
              <a:buClr>
                <a:srgbClr val="000000"/>
              </a:buClr>
              <a:buSzPts val="990"/>
              <a:buFont typeface="Arial"/>
              <a:buNone/>
            </a:pPr>
            <a:r>
              <a:rPr lang="en" sz="2215">
                <a:latin typeface="Georgia"/>
                <a:ea typeface="Georgia"/>
                <a:cs typeface="Georgia"/>
                <a:sym typeface="Georgia"/>
              </a:rPr>
              <a:t>"Busy is a decision. We do the things we want to do, period. If we say we are too busy, it is just shorthand for the thing being "not important enough" or "not a priority." Busy is not a badge. You don’t find the time to make things, you make the time to do things."</a:t>
            </a:r>
            <a:endParaRPr/>
          </a:p>
        </p:txBody>
      </p:sp>
      <p:sp>
        <p:nvSpPr>
          <p:cNvPr id="89" name="Google Shape;89;p18"/>
          <p:cNvSpPr txBox="1"/>
          <p:nvPr>
            <p:ph idx="1" type="body"/>
          </p:nvPr>
        </p:nvSpPr>
        <p:spPr>
          <a:xfrm>
            <a:off x="311700" y="3764550"/>
            <a:ext cx="8520600" cy="1300800"/>
          </a:xfrm>
          <a:prstGeom prst="rect">
            <a:avLst/>
          </a:prstGeom>
        </p:spPr>
        <p:txBody>
          <a:bodyPr anchorCtr="0" anchor="t" bIns="91425" lIns="91425" spcFirstLastPara="1" rIns="91425" wrap="square" tIns="91425">
            <a:normAutofit fontScale="92500" lnSpcReduction="20000"/>
          </a:bodyPr>
          <a:lstStyle/>
          <a:p>
            <a:pPr indent="0" lvl="0" marL="0" rtl="0" algn="l">
              <a:lnSpc>
                <a:spcPct val="150000"/>
              </a:lnSpc>
              <a:spcBef>
                <a:spcPts val="1400"/>
              </a:spcBef>
              <a:spcAft>
                <a:spcPts val="0"/>
              </a:spcAft>
              <a:buNone/>
            </a:pPr>
            <a:r>
              <a:t/>
            </a:r>
            <a:endParaRPr sz="1350">
              <a:solidFill>
                <a:schemeClr val="dk1"/>
              </a:solidFill>
              <a:latin typeface="Georgia"/>
              <a:ea typeface="Georgia"/>
              <a:cs typeface="Georgia"/>
              <a:sym typeface="Georgia"/>
            </a:endParaRPr>
          </a:p>
          <a:p>
            <a:pPr indent="0" lvl="0" marL="0" rtl="0" algn="l">
              <a:lnSpc>
                <a:spcPct val="150000"/>
              </a:lnSpc>
              <a:spcBef>
                <a:spcPts val="1400"/>
              </a:spcBef>
              <a:spcAft>
                <a:spcPts val="0"/>
              </a:spcAft>
              <a:buNone/>
            </a:pPr>
            <a:r>
              <a:t/>
            </a:r>
            <a:endParaRPr sz="1350">
              <a:solidFill>
                <a:schemeClr val="dk1"/>
              </a:solidFill>
              <a:latin typeface="Georgia"/>
              <a:ea typeface="Georgia"/>
              <a:cs typeface="Georgia"/>
              <a:sym typeface="Georgia"/>
            </a:endParaRPr>
          </a:p>
          <a:p>
            <a:pPr indent="0" lvl="0" marL="0" rtl="0" algn="l">
              <a:lnSpc>
                <a:spcPct val="150000"/>
              </a:lnSpc>
              <a:spcBef>
                <a:spcPts val="1400"/>
              </a:spcBef>
              <a:spcAft>
                <a:spcPts val="900"/>
              </a:spcAft>
              <a:buNone/>
            </a:pPr>
            <a:r>
              <a:rPr lang="en" sz="1350">
                <a:solidFill>
                  <a:schemeClr val="dk1"/>
                </a:solidFill>
                <a:latin typeface="Georgia"/>
                <a:ea typeface="Georgia"/>
                <a:cs typeface="Georgia"/>
                <a:sym typeface="Georgia"/>
              </a:rPr>
              <a:t>Writer, artist, and podcast host </a:t>
            </a:r>
            <a:r>
              <a:rPr b="1" lang="en" sz="1350">
                <a:solidFill>
                  <a:schemeClr val="dk1"/>
                </a:solidFill>
                <a:latin typeface="Georgia"/>
                <a:ea typeface="Georgia"/>
                <a:cs typeface="Georgia"/>
                <a:sym typeface="Georgia"/>
              </a:rPr>
              <a:t>Debbie Millman</a:t>
            </a:r>
            <a:r>
              <a:rPr lang="en" sz="1350">
                <a:solidFill>
                  <a:schemeClr val="dk1"/>
                </a:solidFill>
                <a:latin typeface="Georgia"/>
                <a:ea typeface="Georgia"/>
                <a:cs typeface="Georgia"/>
                <a:sym typeface="Georgia"/>
              </a:rPr>
              <a:t> on busyness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9"/>
          <p:cNvSpPr txBox="1"/>
          <p:nvPr>
            <p:ph type="title"/>
          </p:nvPr>
        </p:nvSpPr>
        <p:spPr>
          <a:xfrm>
            <a:off x="363075" y="555600"/>
            <a:ext cx="5209200" cy="7557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Do you live to </a:t>
            </a:r>
            <a:r>
              <a:rPr lang="en">
                <a:solidFill>
                  <a:srgbClr val="FFFF00"/>
                </a:solidFill>
              </a:rPr>
              <a:t>WORK</a:t>
            </a:r>
            <a:r>
              <a:rPr lang="en"/>
              <a:t> or Work to </a:t>
            </a:r>
            <a:r>
              <a:rPr lang="en">
                <a:solidFill>
                  <a:srgbClr val="FFFF00"/>
                </a:solidFill>
              </a:rPr>
              <a:t>LIVE</a:t>
            </a:r>
            <a:r>
              <a:rPr lang="en"/>
              <a:t>?</a:t>
            </a:r>
            <a:endParaRPr/>
          </a:p>
        </p:txBody>
      </p:sp>
      <p:sp>
        <p:nvSpPr>
          <p:cNvPr id="95" name="Google Shape;95;p19"/>
          <p:cNvSpPr txBox="1"/>
          <p:nvPr>
            <p:ph idx="1" type="body"/>
          </p:nvPr>
        </p:nvSpPr>
        <p:spPr>
          <a:xfrm>
            <a:off x="843675" y="1389600"/>
            <a:ext cx="4248000" cy="3179400"/>
          </a:xfrm>
          <a:prstGeom prst="rect">
            <a:avLst/>
          </a:prstGeom>
        </p:spPr>
        <p:txBody>
          <a:bodyPr anchorCtr="0" anchor="t" bIns="91425" lIns="91425" spcFirstLastPara="1" rIns="91425" wrap="square" tIns="91425">
            <a:normAutofit lnSpcReduction="20000"/>
          </a:bodyPr>
          <a:lstStyle/>
          <a:p>
            <a:pPr indent="-304800" lvl="0" marL="457200" rtl="0" algn="ctr">
              <a:spcBef>
                <a:spcPts val="0"/>
              </a:spcBef>
              <a:spcAft>
                <a:spcPts val="0"/>
              </a:spcAft>
              <a:buClr>
                <a:schemeClr val="accent5"/>
              </a:buClr>
              <a:buSzPts val="1200"/>
              <a:buChar char="●"/>
            </a:pPr>
            <a:r>
              <a:rPr lang="en">
                <a:solidFill>
                  <a:schemeClr val="accent5"/>
                </a:solidFill>
              </a:rPr>
              <a:t>The person who lives to work tends to love their job so much that they cannot find a happy medium between professional and personal. </a:t>
            </a:r>
            <a:endParaRPr>
              <a:solidFill>
                <a:schemeClr val="accent5"/>
              </a:solidFill>
            </a:endParaRPr>
          </a:p>
          <a:p>
            <a:pPr indent="0" lvl="0" marL="457200" rtl="0" algn="ctr">
              <a:spcBef>
                <a:spcPts val="1200"/>
              </a:spcBef>
              <a:spcAft>
                <a:spcPts val="0"/>
              </a:spcAft>
              <a:buNone/>
            </a:pPr>
            <a:r>
              <a:t/>
            </a:r>
            <a:endParaRPr i="1" sz="1000">
              <a:solidFill>
                <a:srgbClr val="FF0000"/>
              </a:solidFill>
            </a:endParaRPr>
          </a:p>
          <a:p>
            <a:pPr indent="-304800" lvl="0" marL="457200" rtl="0" algn="ctr">
              <a:spcBef>
                <a:spcPts val="0"/>
              </a:spcBef>
              <a:spcAft>
                <a:spcPts val="0"/>
              </a:spcAft>
              <a:buClr>
                <a:schemeClr val="accent5"/>
              </a:buClr>
              <a:buSzPts val="1200"/>
              <a:buChar char="●"/>
            </a:pPr>
            <a:r>
              <a:rPr lang="en">
                <a:solidFill>
                  <a:schemeClr val="accent5"/>
                </a:solidFill>
              </a:rPr>
              <a:t>Those who work to live, focus on their personal life more than their work. </a:t>
            </a:r>
            <a:endParaRPr>
              <a:solidFill>
                <a:schemeClr val="accent5"/>
              </a:solidFill>
            </a:endParaRPr>
          </a:p>
          <a:p>
            <a:pPr indent="0" lvl="0" marL="457200" rtl="0" algn="ctr">
              <a:spcBef>
                <a:spcPts val="1200"/>
              </a:spcBef>
              <a:spcAft>
                <a:spcPts val="0"/>
              </a:spcAft>
              <a:buNone/>
            </a:pPr>
            <a:r>
              <a:t/>
            </a:r>
            <a:endParaRPr>
              <a:solidFill>
                <a:schemeClr val="accent5"/>
              </a:solidFill>
            </a:endParaRPr>
          </a:p>
          <a:p>
            <a:pPr indent="-304800" lvl="0" marL="457200" rtl="0" algn="ctr">
              <a:spcBef>
                <a:spcPts val="0"/>
              </a:spcBef>
              <a:spcAft>
                <a:spcPts val="0"/>
              </a:spcAft>
              <a:buClr>
                <a:schemeClr val="accent5"/>
              </a:buClr>
              <a:buSzPts val="1200"/>
              <a:buChar char="●"/>
            </a:pPr>
            <a:r>
              <a:rPr lang="en">
                <a:solidFill>
                  <a:schemeClr val="accent5"/>
                </a:solidFill>
              </a:rPr>
              <a:t>People can find it challenging to recognize when the pendulum has swung too far in the </a:t>
            </a:r>
            <a:r>
              <a:rPr lang="en">
                <a:solidFill>
                  <a:schemeClr val="accent5"/>
                </a:solidFill>
              </a:rPr>
              <a:t>opposite</a:t>
            </a:r>
            <a:r>
              <a:rPr lang="en">
                <a:solidFill>
                  <a:schemeClr val="accent5"/>
                </a:solidFill>
              </a:rPr>
              <a:t> direction.</a:t>
            </a:r>
            <a:endParaRPr>
              <a:solidFill>
                <a:schemeClr val="accent5"/>
              </a:solidFill>
            </a:endParaRPr>
          </a:p>
          <a:p>
            <a:pPr indent="0" lvl="0" marL="457200" rtl="0" algn="ctr">
              <a:spcBef>
                <a:spcPts val="1200"/>
              </a:spcBef>
              <a:spcAft>
                <a:spcPts val="0"/>
              </a:spcAft>
              <a:buNone/>
            </a:pPr>
            <a:r>
              <a:t/>
            </a:r>
            <a:endParaRPr>
              <a:solidFill>
                <a:schemeClr val="accent5"/>
              </a:solidFill>
            </a:endParaRPr>
          </a:p>
          <a:p>
            <a:pPr indent="-304800" lvl="0" marL="457200" rtl="0" algn="ctr">
              <a:spcBef>
                <a:spcPts val="0"/>
              </a:spcBef>
              <a:spcAft>
                <a:spcPts val="0"/>
              </a:spcAft>
              <a:buClr>
                <a:schemeClr val="accent5"/>
              </a:buClr>
              <a:buSzPts val="1200"/>
              <a:buChar char="●"/>
            </a:pPr>
            <a:r>
              <a:rPr lang="en">
                <a:solidFill>
                  <a:srgbClr val="FFFF00"/>
                </a:solidFill>
              </a:rPr>
              <a:t>Work- Life integration</a:t>
            </a:r>
            <a:r>
              <a:rPr lang="en">
                <a:solidFill>
                  <a:schemeClr val="accent5"/>
                </a:solidFill>
              </a:rPr>
              <a:t> allows people to integrate work, </a:t>
            </a:r>
            <a:r>
              <a:rPr lang="en">
                <a:solidFill>
                  <a:schemeClr val="accent5"/>
                </a:solidFill>
              </a:rPr>
              <a:t>family</a:t>
            </a:r>
            <a:r>
              <a:rPr lang="en">
                <a:solidFill>
                  <a:schemeClr val="accent5"/>
                </a:solidFill>
              </a:rPr>
              <a:t> responsibilities, health and </a:t>
            </a:r>
            <a:r>
              <a:rPr lang="en">
                <a:solidFill>
                  <a:schemeClr val="accent5"/>
                </a:solidFill>
              </a:rPr>
              <a:t>wellbeing</a:t>
            </a:r>
            <a:r>
              <a:rPr lang="en">
                <a:solidFill>
                  <a:schemeClr val="accent5"/>
                </a:solidFill>
              </a:rPr>
              <a:t>, and community into each day. </a:t>
            </a:r>
            <a:endParaRPr>
              <a:solidFill>
                <a:schemeClr val="accent5"/>
              </a:solidFill>
            </a:endParaRPr>
          </a:p>
        </p:txBody>
      </p:sp>
      <p:pic>
        <p:nvPicPr>
          <p:cNvPr id="96" name="Google Shape;96;p19"/>
          <p:cNvPicPr preferRelativeResize="0"/>
          <p:nvPr/>
        </p:nvPicPr>
        <p:blipFill>
          <a:blip r:embed="rId3">
            <a:alphaModFix/>
          </a:blip>
          <a:stretch>
            <a:fillRect/>
          </a:stretch>
        </p:blipFill>
        <p:spPr>
          <a:xfrm>
            <a:off x="6461800" y="860463"/>
            <a:ext cx="2359850" cy="3422575"/>
          </a:xfrm>
          <a:prstGeom prst="rect">
            <a:avLst/>
          </a:prstGeom>
          <a:noFill/>
          <a:ln cap="flat" cmpd="sng" w="19050">
            <a:solidFill>
              <a:schemeClr val="lt2"/>
            </a:solidFill>
            <a:prstDash val="solid"/>
            <a:round/>
            <a:headEnd len="sm" w="sm" type="none"/>
            <a:tailEnd len="sm" w="sm" type="none"/>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100" name="Shape 100"/>
        <p:cNvGrpSpPr/>
        <p:nvPr/>
      </p:nvGrpSpPr>
      <p:grpSpPr>
        <a:xfrm>
          <a:off x="0" y="0"/>
          <a:ext cx="0" cy="0"/>
          <a:chOff x="0" y="0"/>
          <a:chExt cx="0" cy="0"/>
        </a:xfrm>
      </p:grpSpPr>
      <p:pic>
        <p:nvPicPr>
          <p:cNvPr id="101" name="Google Shape;101;p20"/>
          <p:cNvPicPr preferRelativeResize="0"/>
          <p:nvPr/>
        </p:nvPicPr>
        <p:blipFill>
          <a:blip r:embed="rId3">
            <a:alphaModFix/>
          </a:blip>
          <a:stretch>
            <a:fillRect/>
          </a:stretch>
        </p:blipFill>
        <p:spPr>
          <a:xfrm>
            <a:off x="2464300" y="1063275"/>
            <a:ext cx="4215384" cy="3579944"/>
          </a:xfrm>
          <a:prstGeom prst="rect">
            <a:avLst/>
          </a:prstGeom>
          <a:noFill/>
          <a:ln cap="flat" cmpd="sng" w="19050">
            <a:solidFill>
              <a:schemeClr val="lt2"/>
            </a:solidFill>
            <a:prstDash val="solid"/>
            <a:round/>
            <a:headEnd len="sm" w="sm" type="none"/>
            <a:tailEnd len="sm" w="sm" type="none"/>
          </a:ln>
        </p:spPr>
      </p:pic>
      <p:sp>
        <p:nvSpPr>
          <p:cNvPr id="102" name="Google Shape;102;p20"/>
          <p:cNvSpPr/>
          <p:nvPr/>
        </p:nvSpPr>
        <p:spPr>
          <a:xfrm>
            <a:off x="3604050" y="2109700"/>
            <a:ext cx="1935900" cy="16497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20"/>
          <p:cNvSpPr txBox="1"/>
          <p:nvPr>
            <p:ph type="title"/>
          </p:nvPr>
        </p:nvSpPr>
        <p:spPr>
          <a:xfrm>
            <a:off x="61800" y="900000"/>
            <a:ext cx="2502000" cy="554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b="1" lang="en"/>
              <a:t>  </a:t>
            </a:r>
            <a:r>
              <a:rPr b="1" lang="en" u="sng"/>
              <a:t>STRENGTHS	</a:t>
            </a:r>
            <a:endParaRPr b="1" u="sng"/>
          </a:p>
        </p:txBody>
      </p:sp>
      <p:sp>
        <p:nvSpPr>
          <p:cNvPr id="104" name="Google Shape;104;p20"/>
          <p:cNvSpPr txBox="1"/>
          <p:nvPr>
            <p:ph idx="1" type="body"/>
          </p:nvPr>
        </p:nvSpPr>
        <p:spPr>
          <a:xfrm>
            <a:off x="311700" y="1454100"/>
            <a:ext cx="2002200" cy="31794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i="1" lang="en" sz="2200">
                <a:solidFill>
                  <a:schemeClr val="dk1"/>
                </a:solidFill>
              </a:rPr>
              <a:t>Harmony</a:t>
            </a:r>
            <a:endParaRPr b="1" i="1" sz="2200">
              <a:solidFill>
                <a:schemeClr val="dk1"/>
              </a:solidFill>
            </a:endParaRPr>
          </a:p>
          <a:p>
            <a:pPr indent="0" lvl="0" marL="0" rtl="0" algn="ctr">
              <a:spcBef>
                <a:spcPts val="1200"/>
              </a:spcBef>
              <a:spcAft>
                <a:spcPts val="0"/>
              </a:spcAft>
              <a:buNone/>
            </a:pPr>
            <a:r>
              <a:rPr b="1" i="1" lang="en" sz="2200">
                <a:solidFill>
                  <a:schemeClr val="dk1"/>
                </a:solidFill>
              </a:rPr>
              <a:t>Positivity</a:t>
            </a:r>
            <a:endParaRPr b="1" i="1" sz="2200">
              <a:solidFill>
                <a:schemeClr val="dk1"/>
              </a:solidFill>
            </a:endParaRPr>
          </a:p>
          <a:p>
            <a:pPr indent="0" lvl="0" marL="0" rtl="0" algn="ctr">
              <a:spcBef>
                <a:spcPts val="1200"/>
              </a:spcBef>
              <a:spcAft>
                <a:spcPts val="0"/>
              </a:spcAft>
              <a:buNone/>
            </a:pPr>
            <a:r>
              <a:rPr b="1" i="1" lang="en" sz="2200">
                <a:solidFill>
                  <a:schemeClr val="dk1"/>
                </a:solidFill>
              </a:rPr>
              <a:t>Consistency</a:t>
            </a:r>
            <a:endParaRPr b="1" i="1" sz="2200">
              <a:solidFill>
                <a:schemeClr val="dk1"/>
              </a:solidFill>
            </a:endParaRPr>
          </a:p>
          <a:p>
            <a:pPr indent="0" lvl="0" marL="0" rtl="0" algn="ctr">
              <a:spcBef>
                <a:spcPts val="1200"/>
              </a:spcBef>
              <a:spcAft>
                <a:spcPts val="0"/>
              </a:spcAft>
              <a:buNone/>
            </a:pPr>
            <a:r>
              <a:rPr b="1" i="1" lang="en" sz="2200">
                <a:solidFill>
                  <a:schemeClr val="dk1"/>
                </a:solidFill>
              </a:rPr>
              <a:t>Activator</a:t>
            </a:r>
            <a:endParaRPr b="1" i="1" sz="2200">
              <a:solidFill>
                <a:schemeClr val="dk1"/>
              </a:solidFill>
            </a:endParaRPr>
          </a:p>
          <a:p>
            <a:pPr indent="0" lvl="0" marL="0" rtl="0" algn="ctr">
              <a:spcBef>
                <a:spcPts val="1200"/>
              </a:spcBef>
              <a:spcAft>
                <a:spcPts val="1200"/>
              </a:spcAft>
              <a:buNone/>
            </a:pPr>
            <a:r>
              <a:rPr b="1" i="1" lang="en" sz="2200">
                <a:solidFill>
                  <a:schemeClr val="dk1"/>
                </a:solidFill>
              </a:rPr>
              <a:t>Maximizer</a:t>
            </a:r>
            <a:endParaRPr b="1" i="1" sz="2200">
              <a:solidFill>
                <a:schemeClr val="dk1"/>
              </a:solidFill>
            </a:endParaRPr>
          </a:p>
        </p:txBody>
      </p:sp>
      <p:sp>
        <p:nvSpPr>
          <p:cNvPr id="105" name="Google Shape;105;p20"/>
          <p:cNvSpPr txBox="1"/>
          <p:nvPr/>
        </p:nvSpPr>
        <p:spPr>
          <a:xfrm>
            <a:off x="6763950" y="900000"/>
            <a:ext cx="21906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u="sng">
                <a:solidFill>
                  <a:schemeClr val="accent1"/>
                </a:solidFill>
              </a:rPr>
              <a:t>PRIORITIES</a:t>
            </a:r>
            <a:endParaRPr b="1" sz="2400" u="sng">
              <a:solidFill>
                <a:schemeClr val="accent1"/>
              </a:solidFill>
            </a:endParaRPr>
          </a:p>
        </p:txBody>
      </p:sp>
      <p:sp>
        <p:nvSpPr>
          <p:cNvPr id="106" name="Google Shape;106;p20"/>
          <p:cNvSpPr txBox="1"/>
          <p:nvPr/>
        </p:nvSpPr>
        <p:spPr>
          <a:xfrm>
            <a:off x="6763950" y="1591150"/>
            <a:ext cx="2190600" cy="25242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i="1" lang="en" sz="2000">
                <a:solidFill>
                  <a:schemeClr val="accent1"/>
                </a:solidFill>
              </a:rPr>
              <a:t>Faith</a:t>
            </a:r>
            <a:endParaRPr b="1" i="1" sz="2000">
              <a:solidFill>
                <a:schemeClr val="accent1"/>
              </a:solidFill>
            </a:endParaRPr>
          </a:p>
          <a:p>
            <a:pPr indent="0" lvl="0" marL="0" rtl="0" algn="ctr">
              <a:lnSpc>
                <a:spcPct val="115000"/>
              </a:lnSpc>
              <a:spcBef>
                <a:spcPts val="1200"/>
              </a:spcBef>
              <a:spcAft>
                <a:spcPts val="0"/>
              </a:spcAft>
              <a:buNone/>
            </a:pPr>
            <a:r>
              <a:rPr b="1" i="1" lang="en" sz="2000">
                <a:solidFill>
                  <a:schemeClr val="accent1"/>
                </a:solidFill>
              </a:rPr>
              <a:t>Wife &amp; Kids</a:t>
            </a:r>
            <a:endParaRPr b="1" i="1" sz="2000">
              <a:solidFill>
                <a:schemeClr val="accent1"/>
              </a:solidFill>
            </a:endParaRPr>
          </a:p>
          <a:p>
            <a:pPr indent="0" lvl="0" marL="0" rtl="0" algn="ctr">
              <a:lnSpc>
                <a:spcPct val="115000"/>
              </a:lnSpc>
              <a:spcBef>
                <a:spcPts val="1200"/>
              </a:spcBef>
              <a:spcAft>
                <a:spcPts val="0"/>
              </a:spcAft>
              <a:buNone/>
            </a:pPr>
            <a:r>
              <a:rPr b="1" i="1" lang="en" sz="2000">
                <a:solidFill>
                  <a:schemeClr val="accent1"/>
                </a:solidFill>
              </a:rPr>
              <a:t>My Family</a:t>
            </a:r>
            <a:endParaRPr b="1" i="1" sz="2000">
              <a:solidFill>
                <a:schemeClr val="accent1"/>
              </a:solidFill>
            </a:endParaRPr>
          </a:p>
          <a:p>
            <a:pPr indent="0" lvl="0" marL="0" rtl="0" algn="ctr">
              <a:lnSpc>
                <a:spcPct val="115000"/>
              </a:lnSpc>
              <a:spcBef>
                <a:spcPts val="1200"/>
              </a:spcBef>
              <a:spcAft>
                <a:spcPts val="0"/>
              </a:spcAft>
              <a:buNone/>
            </a:pPr>
            <a:r>
              <a:rPr b="1" i="1" lang="en" sz="2000">
                <a:solidFill>
                  <a:schemeClr val="accent1"/>
                </a:solidFill>
              </a:rPr>
              <a:t>My Friends</a:t>
            </a:r>
            <a:endParaRPr b="1" i="1" sz="2000">
              <a:solidFill>
                <a:schemeClr val="accent1"/>
              </a:solidFill>
            </a:endParaRPr>
          </a:p>
          <a:p>
            <a:pPr indent="0" lvl="0" marL="0" rtl="0" algn="ctr">
              <a:lnSpc>
                <a:spcPct val="115000"/>
              </a:lnSpc>
              <a:spcBef>
                <a:spcPts val="1200"/>
              </a:spcBef>
              <a:spcAft>
                <a:spcPts val="1200"/>
              </a:spcAft>
              <a:buNone/>
            </a:pPr>
            <a:r>
              <a:rPr b="1" i="1" lang="en" sz="2000">
                <a:solidFill>
                  <a:schemeClr val="accent1"/>
                </a:solidFill>
              </a:rPr>
              <a:t>Vocation</a:t>
            </a:r>
            <a:endParaRPr sz="800">
              <a:solidFill>
                <a:schemeClr val="accent1"/>
              </a:solidFill>
            </a:endParaRPr>
          </a:p>
        </p:txBody>
      </p:sp>
      <p:sp>
        <p:nvSpPr>
          <p:cNvPr id="107" name="Google Shape;107;p20"/>
          <p:cNvSpPr txBox="1"/>
          <p:nvPr/>
        </p:nvSpPr>
        <p:spPr>
          <a:xfrm>
            <a:off x="4136700" y="2583850"/>
            <a:ext cx="870600" cy="538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300"/>
              <a:t>YOU</a:t>
            </a:r>
            <a:endParaRPr b="1" sz="23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21"/>
          <p:cNvSpPr txBox="1"/>
          <p:nvPr>
            <p:ph type="title"/>
          </p:nvPr>
        </p:nvSpPr>
        <p:spPr>
          <a:xfrm>
            <a:off x="368975" y="453175"/>
            <a:ext cx="8520600" cy="1963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lang="en" sz="14100"/>
              <a:t>51%</a:t>
            </a:r>
            <a:endParaRPr sz="14100"/>
          </a:p>
        </p:txBody>
      </p:sp>
      <p:sp>
        <p:nvSpPr>
          <p:cNvPr id="113" name="Google Shape;113;p21"/>
          <p:cNvSpPr txBox="1"/>
          <p:nvPr>
            <p:ph idx="1" type="body"/>
          </p:nvPr>
        </p:nvSpPr>
        <p:spPr>
          <a:xfrm>
            <a:off x="311700" y="2510725"/>
            <a:ext cx="8520600" cy="1801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600">
                <a:solidFill>
                  <a:srgbClr val="FFFF00"/>
                </a:solidFill>
              </a:rPr>
              <a:t>According to The Barna Group (2009) over half of Americans list their family as their number one priority.</a:t>
            </a:r>
            <a:endParaRPr sz="2600">
              <a:solidFill>
                <a:srgbClr val="FFFF00"/>
              </a:solidFill>
            </a:endParaRPr>
          </a:p>
          <a:p>
            <a:pPr indent="0" lvl="0" marL="0" rtl="0" algn="ctr">
              <a:spcBef>
                <a:spcPts val="1200"/>
              </a:spcBef>
              <a:spcAft>
                <a:spcPts val="0"/>
              </a:spcAft>
              <a:buNone/>
            </a:pPr>
            <a:r>
              <a:rPr lang="en" sz="2600">
                <a:solidFill>
                  <a:srgbClr val="FFFF00"/>
                </a:solidFill>
              </a:rPr>
              <a:t>How many in this room?</a:t>
            </a:r>
            <a:endParaRPr sz="2600">
              <a:solidFill>
                <a:srgbClr val="FFFF00"/>
              </a:solidFill>
            </a:endParaRPr>
          </a:p>
          <a:p>
            <a:pPr indent="0" lvl="0" marL="0" rtl="0" algn="l">
              <a:spcBef>
                <a:spcPts val="1200"/>
              </a:spcBef>
              <a:spcAft>
                <a:spcPts val="0"/>
              </a:spcAft>
              <a:buNone/>
            </a:pPr>
            <a:r>
              <a:t/>
            </a:r>
            <a:endParaRPr sz="1000">
              <a:solidFill>
                <a:srgbClr val="EFEFEF"/>
              </a:solidFill>
            </a:endParaRPr>
          </a:p>
          <a:p>
            <a:pPr indent="0" lvl="0" marL="0" rtl="0" algn="l">
              <a:spcBef>
                <a:spcPts val="1200"/>
              </a:spcBef>
              <a:spcAft>
                <a:spcPts val="1200"/>
              </a:spcAft>
              <a:buNone/>
            </a:pPr>
            <a:r>
              <a:rPr lang="en">
                <a:solidFill>
                  <a:schemeClr val="dk1"/>
                </a:solidFill>
              </a:rPr>
              <a:t>Does your number one priority receive your number one energy/effort/attention?</a:t>
            </a:r>
            <a:endParaRPr>
              <a:solidFill>
                <a:schemeClr val="dk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